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33CC"/>
    <a:srgbClr val="FF66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39B9BF-BB5A-53EE-DF8E-0BEDA99EC8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4F80408-67F9-FD16-2F38-026245CD10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90ACA66-60EA-0696-6F91-C7877C82831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93B9527D-E5CA-A5D3-6516-04D1CB624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D0ED770-146E-ABD4-7FAF-B2F70B0B94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A7A7E03-8E12-3EB1-C30F-53426F66E4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798309-F810-4F24-A41F-EA120621006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C4580D-842B-88D4-DFA2-9C98AE28C1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B690E-F046-4CC8-80D1-5F282E102CD9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1F1B9FE-5AA3-FD24-23E9-DCEF69B01A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93C4609-15B1-18CD-2AEA-1F614AF81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865D6F-06A5-E85F-A308-EDEDBBA8D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5B3D5-1D4C-4AC6-8419-FB29015BB60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285E72B-5A9A-E3DC-2010-19645F28C0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C754478-5988-6DA9-9614-F555965B6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1931D7-C1D5-E948-B7E3-71535C1C33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8ECA6-C55D-45EB-9253-642255F5FD8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59160E8-B03B-B563-B9C4-69A1D35C28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939240F-C45A-E467-A9CA-FD5EC66F8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7FF3BE-DBD8-042E-C04D-FA8BB03ED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E7B2B-A1A3-4942-A6F8-0169CCE59D3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526CA18-2AF8-1BFD-5158-D9F0FBDA6E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526C71F-6F70-2967-8C79-BB3C71BCC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01BC2C-7847-EC8F-9DB9-D712B32A8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8B8143-F030-4DCC-83F3-F667704D12C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C50DFC0-15ED-C858-38BC-8F33C8A257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CB15105-EA9A-7F44-AA68-D704DBA90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3A7683-5A2A-B835-34D6-4AD4140D8F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273A3-D598-4D9C-8679-D0E1D2CD829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283DDBA-9A53-4154-F8C5-812A22C9E2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5AD012F-7EA5-E5C5-1A3A-C5C784C66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F55388-5269-FB0F-71FC-7C1489BA71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C5E04-FB00-4B3F-A580-FB6F50F6A97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AC9FFA3-ED81-D9D8-3FE1-49494AF905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6A792EF-3FE3-F266-74CE-A262A4D4E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BA30C2-C240-1FED-2679-DBADAB324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BC274-57BD-4763-8E46-92CB7597183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1F543BE-7B5E-BAD1-54B9-4EE659D2DB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6F9A701-E134-5A6B-CE30-AE9E4A203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39B9F3-B7A9-A4EF-0E36-2C41E9F11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C6CF9-80CB-410F-9876-787C60015E1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0E934CF-6CB5-6EFD-64EA-7EB9206B1A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8E120FE-A8E0-BA7D-4A88-782799E2C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9ECCE0-D447-76C2-4638-861F6E92D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86254-7E90-422F-BE56-69E1E4DC070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6AC6CAE-FF4F-585C-EE94-929451991B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3317D25-997D-AECC-136C-D3B82FC96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10E207-750A-10B6-64C7-3A7F46F6E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65E80-CA80-464D-B87E-773C82E8EB0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BCFD416A-D5D5-904B-2C03-F9CEB397F8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09B08A2-ABB9-4CD3-485A-EDB0F160E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CA553D-F4C9-C822-253D-534C0B0396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E4682-3FF2-4BD7-B72D-A914CB116AD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9E9265FB-6689-D1D5-A7E1-882B453179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6EAB2BF-004B-294A-D47E-863E731BE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667F9B-8F5D-F676-1026-601B8ABA2A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67905-9333-4F54-87E1-0C6F9C81AFE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01EE2F2-889B-5B79-8FA4-E1420BE4A2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E54CE04-4E15-B0E5-ECF7-699D89BD2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4D9F68-7DEE-3001-BBA1-64B4A899A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6CA6F4-F20E-41A4-9260-3396B638EA6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A40E92B-35DF-3C3B-92C8-655EEE8081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9A6A674-E846-D9A5-1948-CA769F71A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3A856F-DDDE-C39B-D44E-1A7FDDA9B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CA6B9-65A0-495D-9567-4E9A8EA8CA2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3CABC1E-D6A4-BFE7-B7FC-B33B230481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8FEE4EA-2E73-3CCD-0A26-08D06B844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F52E1-4AF8-8A81-92F3-4A349D15A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2A521-E86C-40A6-82AA-F76AB591EE6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F66CA61-E0B7-05CD-FD08-E2F694D3B9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EE40584-B783-EF70-EFB2-BCEE15162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9CA52E-3DDA-B513-E63D-BA8EAECDB7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F01F3-B8BA-43F8-ACFB-5EA517EA714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F593E31-573B-397C-335A-072530DC5E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23E0959-E49C-8482-E1CB-A5A621CB6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0C875E-58F5-F047-41AC-777485E87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4C2F6-6C97-4E5E-A989-12C6E4EADE2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E6226F0-F532-E0C6-61A8-116D86B89A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2FD2294-634C-2C23-5189-2606CB25E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5CD426-4200-17CE-746B-8205AF2514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4CA99-0E43-4751-8E4A-EADC5B92D6B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1F0CA13-800D-9CBF-F87E-BEF0636326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930D010-EBCB-0402-D1D0-34D146408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2779-51C2-5B62-C165-EEC6A3A70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937DB-F510-0A84-14C0-433A8F324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6455D-C057-CD96-9B62-2DE7F078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517CE-515B-F9DE-C4AB-235B27A8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3367A-61F9-6C0C-93C5-500004A5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09A5B-D5DF-40FB-B2EB-86F5A7447B7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0707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54F05-1FE7-61A4-57A5-EFAB7359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298CC-78A1-C0D3-510D-C56C4CBF0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8008-E144-FA82-B525-4CEE885A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07A9C-D9DF-8D60-0012-462CD36EA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D7887-39DE-B0B3-FD7C-EE351C57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CB121-4D8E-445C-A7EF-25164AA2635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203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45D2D3-B8A1-B2D9-E4F9-27CB182EA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3F1C6-E770-215F-220F-CAFADAB6E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1A1C-6E67-C024-C887-3518F3F53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5651-765A-23D5-7029-53BA6151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A809F-2A7C-393B-B569-7896CE75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E781-6BF5-40BD-BD01-3292C39751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054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3E93B-D158-AE4F-4B76-B72CFB6DB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1A007-4665-C191-F44C-908485463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7EC7F-DCFD-CAF5-F4F8-A7DF68BF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2D473-E124-0B74-1B5D-B19E595C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E51DD-4563-1590-3E2C-B8E7B30B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AFE65-B9D1-4F6B-9FAF-B3206F68897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716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A0D0-8CC2-8D24-552D-CA5A631B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45A8E-7459-F64E-A4E8-AAEE3FF85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DE53-5B1C-7F45-A76F-3A6764CE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DFDD2-B6F6-65FE-2624-ABE9F10B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0A82A-D604-0635-4C12-E4A9F4BE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7A6BD-D507-4B8F-86AB-57AA935872A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9667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A1E5-4F0E-877A-F435-A8E8753D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41AF-F93A-7009-47AB-01A6470C6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22B9E-895A-2977-F9BF-86D0E932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33DDB-AEDA-4B67-B20D-70B264D3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F126F-8CED-ED41-4455-56E69FBB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85B62-3A64-9026-0B45-C48A6E2C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1D00C-6E80-4BA6-9AEF-15D7113A989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237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7CD1-F5E2-19E0-1FA2-CC9D8A220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B65DD-1733-EBC4-7F37-D5EDA7ACF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2A4DD-703F-C01D-01DA-B5F688926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ABA7A-AB7F-A4B4-3136-259C74E3F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B15C-92B5-46F3-FF0B-9391EE43B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4AAF4-5FB4-277D-3AE6-88B46183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B8C00-6623-BF91-47C4-A03DA2E8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C5307-2DD2-6A96-E983-DD0E0445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984F8-C831-4E73-910E-CB586D43750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0842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E5524-5C0B-2CDA-E9D1-D44D185E0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B61D8-24EB-DAF9-D05F-4D947E0E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72A47E-B775-D503-B720-55FB2471A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9157A-D0FE-D09A-7303-6DAAF975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798B5-B872-48F1-AADC-1B0E6F5DDEC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48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A80BCF-1794-7FC8-6825-962A0454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62534-78FF-BBDB-DE60-B2F3B101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41CB4-F31E-E519-AF81-175201351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B9A45-D932-4647-B36B-E274DDC0DA5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3118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4F3A-278E-D847-F792-CE53F5E62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BB35-6E02-1551-8483-92A4980CD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90C51-09F8-892A-B2B1-EEC2591A0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DE39D-F1C3-6F89-9B4F-0D6375CC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C1441-B287-8F04-39A9-75C742D3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92767-04D7-0031-54A7-359A015AA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98F4-5FAC-4B71-82D7-F9E84E5AAE4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115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7D99-C792-EF90-51E6-2B8F266F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C2171-44E2-F106-351D-D497AC8EC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E73BF-D82A-66AE-E804-3D700F688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8A904-DCD1-4489-ADE1-595F67A3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18DFD-1088-87E8-5361-CD09593D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F8B4D-859B-DE48-975B-89B87A90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A3EE1-8490-4D0C-AE21-248D274A3C3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571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D1D1DF-384E-C405-9AF5-408B3E343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36A126-C4B1-6B16-25CC-C6F270706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99982D-A192-CF7C-0C97-7BF390911F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ECB7-2754-E4E7-5059-3CF9A5F4CE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B3E327-E6BC-2CDC-4B15-A926CC678C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664950-8F4D-4F8F-AAAA-00F1C3CB00BE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DC9415-E714-5433-363C-FBDFC791C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s-MX" altLang="en-US">
                <a:solidFill>
                  <a:schemeClr val="accent2"/>
                </a:solidFill>
                <a:latin typeface="Ravie" panose="04040805050809020602" pitchFamily="82" charset="0"/>
              </a:rPr>
              <a:t>Parallelograms</a:t>
            </a:r>
            <a:endParaRPr lang="es-ES" altLang="en-US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BC63E05F-BB45-EF82-DFB4-B3475D20A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pic>
        <p:nvPicPr>
          <p:cNvPr id="4124" name="Picture 28">
            <a:extLst>
              <a:ext uri="{FF2B5EF4-FFF2-40B4-BE49-F238E27FC236}">
                <a16:creationId xmlns:a16="http://schemas.microsoft.com/office/drawing/2014/main" id="{34250A1B-4D90-2F15-9CB8-06859DF71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6002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Text Box 29">
            <a:extLst>
              <a:ext uri="{FF2B5EF4-FFF2-40B4-BE49-F238E27FC236}">
                <a16:creationId xmlns:a16="http://schemas.microsoft.com/office/drawing/2014/main" id="{31206791-731E-B3DB-FEFC-FC1370F63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2743200" cy="12255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Quadrilaterals</a:t>
            </a:r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 are four-sided polygons</a:t>
            </a:r>
          </a:p>
        </p:txBody>
      </p:sp>
      <p:sp>
        <p:nvSpPr>
          <p:cNvPr id="4126" name="AutoShape 30">
            <a:extLst>
              <a:ext uri="{FF2B5EF4-FFF2-40B4-BE49-F238E27FC236}">
                <a16:creationId xmlns:a16="http://schemas.microsoft.com/office/drawing/2014/main" id="{B637949F-404A-1CFA-A3BA-FBAC138D4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600200"/>
            <a:ext cx="1214438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4127" name="Rectangle 31">
            <a:extLst>
              <a:ext uri="{FF2B5EF4-FFF2-40B4-BE49-F238E27FC236}">
                <a16:creationId xmlns:a16="http://schemas.microsoft.com/office/drawing/2014/main" id="{508F6EF6-28CD-7415-DB53-288B2D894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1752600"/>
            <a:ext cx="914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128" name="AutoShape 32">
            <a:extLst>
              <a:ext uri="{FF2B5EF4-FFF2-40B4-BE49-F238E27FC236}">
                <a16:creationId xmlns:a16="http://schemas.microsoft.com/office/drawing/2014/main" id="{E464A6FB-0C39-9D91-230B-5A66CFB3E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590800"/>
            <a:ext cx="533400" cy="1371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29" name="AutoShape 33">
            <a:extLst>
              <a:ext uri="{FF2B5EF4-FFF2-40B4-BE49-F238E27FC236}">
                <a16:creationId xmlns:a16="http://schemas.microsoft.com/office/drawing/2014/main" id="{66411B39-5B70-BE89-2558-1CD5EB182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05200"/>
            <a:ext cx="1214438" cy="609600"/>
          </a:xfrm>
          <a:prstGeom prst="parallelogram">
            <a:avLst>
              <a:gd name="adj" fmla="val 4980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A3D36E11-4556-AA15-CC8A-3278FFCA9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0"/>
            <a:ext cx="4724400" cy="18573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accent2"/>
                </a:solidFill>
                <a:latin typeface="Arial Black" panose="020B0A04020102020204" pitchFamily="34" charset="0"/>
              </a:rPr>
              <a:t>Parallelogram</a:t>
            </a:r>
            <a:r>
              <a:rPr lang="en-US" altLang="en-US" sz="2800">
                <a:latin typeface="Arial Black" panose="020B0A04020102020204" pitchFamily="34" charset="0"/>
              </a:rPr>
              <a:t>: is a </a:t>
            </a:r>
            <a:r>
              <a:rPr lang="en-US" altLang="en-US" sz="2800" i="1">
                <a:latin typeface="Arial Black" panose="020B0A04020102020204" pitchFamily="34" charset="0"/>
              </a:rPr>
              <a:t>quadrilateral </a:t>
            </a:r>
            <a:r>
              <a:rPr lang="en-US" altLang="en-US" sz="2800">
                <a:latin typeface="Arial Black" panose="020B0A04020102020204" pitchFamily="34" charset="0"/>
              </a:rPr>
              <a:t>with both pairs of </a:t>
            </a:r>
            <a:r>
              <a:rPr lang="en-US" altLang="en-US" sz="2800" i="1">
                <a:latin typeface="Arial Black" panose="020B0A04020102020204" pitchFamily="34" charset="0"/>
              </a:rPr>
              <a:t>opposite sides parallel.</a:t>
            </a:r>
          </a:p>
        </p:txBody>
      </p:sp>
      <p:sp>
        <p:nvSpPr>
          <p:cNvPr id="4131" name="AutoShape 35">
            <a:extLst>
              <a:ext uri="{FF2B5EF4-FFF2-40B4-BE49-F238E27FC236}">
                <a16:creationId xmlns:a16="http://schemas.microsoft.com/office/drawing/2014/main" id="{5922ED02-5B1F-5C36-F51F-5216FE7E9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715000"/>
            <a:ext cx="1214438" cy="609600"/>
          </a:xfrm>
          <a:prstGeom prst="parallelogram">
            <a:avLst>
              <a:gd name="adj" fmla="val 49805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4132" name="Rectangle 36">
            <a:extLst>
              <a:ext uri="{FF2B5EF4-FFF2-40B4-BE49-F238E27FC236}">
                <a16:creationId xmlns:a16="http://schemas.microsoft.com/office/drawing/2014/main" id="{4C94AF9D-BCD9-8391-5CA1-3A6E3604F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00600"/>
            <a:ext cx="12192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8F51BD29-1E3B-644A-631C-EADE62FB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867400"/>
            <a:ext cx="762000" cy="685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145" name="Line 49">
            <a:extLst>
              <a:ext uri="{FF2B5EF4-FFF2-40B4-BE49-F238E27FC236}">
                <a16:creationId xmlns:a16="http://schemas.microsoft.com/office/drawing/2014/main" id="{0AEB80A1-D37B-B593-9341-9AD6FEDF4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9050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6" name="Line 50">
            <a:extLst>
              <a:ext uri="{FF2B5EF4-FFF2-40B4-BE49-F238E27FC236}">
                <a16:creationId xmlns:a16="http://schemas.microsoft.com/office/drawing/2014/main" id="{A745FC41-350B-4231-E211-B253C02724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209800"/>
            <a:ext cx="3429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7" name="Line 51">
            <a:extLst>
              <a:ext uri="{FF2B5EF4-FFF2-40B4-BE49-F238E27FC236}">
                <a16:creationId xmlns:a16="http://schemas.microsoft.com/office/drawing/2014/main" id="{AF4C9FE7-A10D-183B-8F1E-5B8AA6643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048000"/>
            <a:ext cx="2819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8" name="Line 52">
            <a:extLst>
              <a:ext uri="{FF2B5EF4-FFF2-40B4-BE49-F238E27FC236}">
                <a16:creationId xmlns:a16="http://schemas.microsoft.com/office/drawing/2014/main" id="{63846157-5924-A5C6-B8FE-D5C89EE1E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352800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9" name="AutoShape 53">
            <a:extLst>
              <a:ext uri="{FF2B5EF4-FFF2-40B4-BE49-F238E27FC236}">
                <a16:creationId xmlns:a16="http://schemas.microsoft.com/office/drawing/2014/main" id="{EB2563B2-CD73-3B27-CF4F-ECC60993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114800"/>
            <a:ext cx="533400" cy="13716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4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4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25" grpId="0" build="p" animBg="1" autoUpdateAnimBg="0"/>
      <p:bldP spid="4126" grpId="0" animBg="1" autoUpdateAnimBg="0"/>
      <p:bldP spid="4127" grpId="0" animBg="1" autoUpdateAnimBg="0"/>
      <p:bldP spid="4129" grpId="0" animBg="1" autoUpdateAnimBg="0"/>
      <p:bldP spid="4130" grpId="0" build="p" animBg="1" autoUpdateAnimBg="0"/>
      <p:bldP spid="4131" grpId="0" animBg="1" autoUpdateAnimBg="0"/>
      <p:bldP spid="4132" grpId="0" animBg="1" autoUpdateAnimBg="0"/>
      <p:bldP spid="413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4EDA91A-79ED-4ACF-A566-7AE060EA8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4800">
                <a:solidFill>
                  <a:schemeClr val="accent2"/>
                </a:solidFill>
                <a:latin typeface="Jokerman" panose="04090605060D06020702" pitchFamily="82" charset="0"/>
              </a:rPr>
              <a:t>Rectangles (2)</a:t>
            </a:r>
            <a:endParaRPr lang="es-ES" altLang="en-US" sz="4800">
              <a:solidFill>
                <a:schemeClr val="accent2"/>
              </a:solidFill>
              <a:latin typeface="Jokerman" panose="04090605060D06020702" pitchFamily="82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9516F5CC-0978-80B6-C75C-69E42CBB5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686800" cy="4530725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If a quadrilateral is a rectangle, then the following properties hold true:</a:t>
            </a:r>
          </a:p>
          <a:p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>
                <a:latin typeface="Arial Black" panose="020B0A04020102020204" pitchFamily="34" charset="0"/>
              </a:rPr>
              <a:t>Opp. Sides are congruent and parallel</a:t>
            </a:r>
          </a:p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>
                <a:latin typeface="Arial Black" panose="020B0A04020102020204" pitchFamily="34" charset="0"/>
              </a:rPr>
              <a:t>Opp. Angles are congruent</a:t>
            </a:r>
          </a:p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>
                <a:latin typeface="Arial Black" panose="020B0A04020102020204" pitchFamily="34" charset="0"/>
              </a:rPr>
              <a:t>Consecutive angles are supplementary</a:t>
            </a:r>
          </a:p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>
                <a:latin typeface="Arial Black" panose="020B0A04020102020204" pitchFamily="34" charset="0"/>
              </a:rPr>
              <a:t>Diagonals are congruent and bisect each other</a:t>
            </a:r>
          </a:p>
          <a:p>
            <a:pPr lvl="1"/>
            <a:endParaRPr lang="en-US" altLang="en-US">
              <a:latin typeface="Arial Black" panose="020B0A040201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>
                <a:latin typeface="Arial Black" panose="020B0A04020102020204" pitchFamily="34" charset="0"/>
              </a:rPr>
              <a:t>All four angles are right angles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81FB4C9-F89E-B005-FE46-5C82AB677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85800"/>
            <a:ext cx="16002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BCFEBB3-579E-2E23-E03B-9A62DAA2C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Squares and Rhombi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E55E5BE2-A388-C0C5-C380-2F2D7735F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382000" cy="1385888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A </a:t>
            </a:r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</a:rPr>
              <a:t>rhombus</a:t>
            </a:r>
            <a:r>
              <a:rPr lang="en-US" altLang="en-US">
                <a:latin typeface="Arial Black" panose="020B0A04020102020204" pitchFamily="34" charset="0"/>
              </a:rPr>
              <a:t> is a quadrilateral with four congruent sides.  Since opp. sides are</a:t>
            </a:r>
            <a:r>
              <a:rPr lang="en-US" altLang="en-US" sz="2800" b="1">
                <a:latin typeface="Arial Black" panose="020B0A04020102020204" pitchFamily="34" charset="0"/>
              </a:rPr>
              <a:t> </a:t>
            </a:r>
            <a:r>
              <a:rPr lang="en-US" altLang="en-US" sz="3200" b="1">
                <a:latin typeface="Arial Black" panose="020B0A04020102020204" pitchFamily="34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latin typeface="Arial Black" panose="020B0A04020102020204" pitchFamily="34" charset="0"/>
                <a:sym typeface="Symbol" panose="05050102010706020507" pitchFamily="18" charset="2"/>
              </a:rPr>
              <a:t> ,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a rhombus is a parallelogram</a:t>
            </a:r>
            <a:r>
              <a:rPr lang="en-US" altLang="en-US">
                <a:latin typeface="Arial Black" panose="020B0A04020102020204" pitchFamily="34" charset="0"/>
                <a:sym typeface="Symbol" panose="05050102010706020507" pitchFamily="18" charset="2"/>
              </a:rPr>
              <a:t> with all its properties.</a:t>
            </a:r>
            <a:r>
              <a:rPr lang="es-MX" altLang="en-US">
                <a:solidFill>
                  <a:srgbClr val="000066"/>
                </a:solidFill>
                <a:latin typeface="Arial Black" panose="020B0A04020102020204" pitchFamily="34" charset="0"/>
              </a:rPr>
              <a:t> </a:t>
            </a:r>
            <a:endParaRPr lang="en-US" altLang="en-US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84C9F6A0-1DC5-BC6A-E38E-567A65600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0"/>
            <a:ext cx="990600" cy="10668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6F9B8D7F-953B-B0F1-6E97-824444937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2895600"/>
            <a:ext cx="8686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Special facts about </a:t>
            </a:r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rhombi</a:t>
            </a:r>
          </a:p>
          <a:p>
            <a:endParaRPr lang="en-US" altLang="en-US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Theorem 6.11</a:t>
            </a:r>
            <a:r>
              <a:rPr lang="en-US" altLang="en-US">
                <a:latin typeface="Arial Black" panose="020B0A04020102020204" pitchFamily="34" charset="0"/>
              </a:rPr>
              <a:t>: The diagonals of a rhombus </a:t>
            </a:r>
          </a:p>
          <a:p>
            <a:r>
              <a:rPr lang="en-US" altLang="en-US">
                <a:latin typeface="Arial Black" panose="020B0A04020102020204" pitchFamily="34" charset="0"/>
              </a:rPr>
              <a:t>		       are perpendicular.</a:t>
            </a:r>
          </a:p>
          <a:p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Theorem 6.12: </a:t>
            </a:r>
            <a:r>
              <a:rPr lang="en-US" altLang="en-US">
                <a:latin typeface="Arial Black" panose="020B0A04020102020204" pitchFamily="34" charset="0"/>
              </a:rPr>
              <a:t>If the diagonals of a parallelogram 		       are perpendicular, then the 				       parallelogram is a rhombus.</a:t>
            </a:r>
          </a:p>
          <a:p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Theorem 6.13: </a:t>
            </a:r>
            <a:r>
              <a:rPr lang="en-US" altLang="en-US">
                <a:latin typeface="Arial Black" panose="020B0A04020102020204" pitchFamily="34" charset="0"/>
              </a:rPr>
              <a:t>Each diagonal of a rhombus bisects </a:t>
            </a:r>
          </a:p>
          <a:p>
            <a:r>
              <a:rPr lang="en-US" altLang="en-US">
                <a:latin typeface="Arial Black" panose="020B0A04020102020204" pitchFamily="34" charset="0"/>
              </a:rPr>
              <a:t>                        a pair of opp. angles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6CA53475-2213-B6E2-E771-09D348867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8600"/>
            <a:ext cx="762000" cy="685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54EE7CAD-CA9B-6FED-BF14-CACD63C49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8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247CAD1-83D5-F749-5440-AEA4D3234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4419600" cy="914400"/>
          </a:xfrm>
        </p:spPr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Squares and Rhombi(2)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5363" name="AutoShape 3">
            <a:extLst>
              <a:ext uri="{FF2B5EF4-FFF2-40B4-BE49-F238E27FC236}">
                <a16:creationId xmlns:a16="http://schemas.microsoft.com/office/drawing/2014/main" id="{0A493103-B82F-69C9-978F-1DA0BE551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33400"/>
            <a:ext cx="990600" cy="1295400"/>
          </a:xfrm>
          <a:prstGeom prst="diamond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95C9ACF-790A-57B1-F688-A2A7FE3C0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"/>
            <a:ext cx="762000" cy="6858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9981E8CF-F077-301F-C3DF-DAD561EA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19600"/>
            <a:ext cx="7467600" cy="1204913"/>
          </a:xfrm>
          <a:prstGeom prst="rect">
            <a:avLst/>
          </a:prstGeom>
          <a:solidFill>
            <a:srgbClr val="CCFFF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If a quadrilateral is both, a rhombus and a rectangle, is a</a:t>
            </a:r>
            <a:r>
              <a:rPr lang="en-US" altLang="en-US" sz="3200" b="1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square</a:t>
            </a:r>
            <a:endParaRPr lang="en-US" altLang="en-US" sz="3600" b="1">
              <a:solidFill>
                <a:schemeClr val="accent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C01CE365-8353-5874-06DE-46202BF21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7467600" cy="1630363"/>
          </a:xfrm>
          <a:prstGeom prst="rect">
            <a:avLst/>
          </a:prstGeom>
          <a:solidFill>
            <a:srgbClr val="FFFFCC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If a rhombus has an area of A square units and diagonals of d</a:t>
            </a:r>
            <a:r>
              <a:rPr lang="en-US" altLang="en-US" sz="3200" b="1" baseline="-25000">
                <a:latin typeface="Arial" panose="020B0604020202020204" pitchFamily="34" charset="0"/>
              </a:rPr>
              <a:t>1</a:t>
            </a:r>
            <a:r>
              <a:rPr lang="en-US" altLang="en-US" sz="3200" b="1">
                <a:latin typeface="Arial" panose="020B0604020202020204" pitchFamily="34" charset="0"/>
              </a:rPr>
              <a:t> and d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units, then A = ½ d</a:t>
            </a:r>
            <a:r>
              <a:rPr lang="en-US" altLang="en-US" sz="3200" b="1" baseline="-25000">
                <a:latin typeface="Arial" panose="020B0604020202020204" pitchFamily="34" charset="0"/>
              </a:rPr>
              <a:t>1</a:t>
            </a:r>
            <a:r>
              <a:rPr lang="en-US" altLang="en-US" sz="3200" b="1">
                <a:latin typeface="Arial" panose="020B0604020202020204" pitchFamily="34" charset="0"/>
              </a:rPr>
              <a:t>d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.</a:t>
            </a:r>
            <a:endParaRPr lang="en-US" altLang="en-US" sz="3600" b="1">
              <a:solidFill>
                <a:schemeClr val="accent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  <p:bldP spid="1536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F1017C0-8F1D-BCF0-4A9D-64FAF5F67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7800" y="457200"/>
            <a:ext cx="3276600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Area of a triangle: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7198C417-BA52-721C-847B-4EDC73E3D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71800"/>
            <a:ext cx="8382000" cy="1630363"/>
          </a:xfrm>
          <a:prstGeom prst="rect">
            <a:avLst/>
          </a:prstGeom>
          <a:solidFill>
            <a:srgbClr val="FFCCF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If a triangle has an area of A square units a base of b units and corresponding height of h units, then A = ½bh.</a:t>
            </a:r>
            <a:endParaRPr lang="en-US" altLang="en-US" sz="3600" b="1">
              <a:solidFill>
                <a:schemeClr val="accent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4DC098BE-51F8-D6CA-37D5-2E154DC30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85800"/>
            <a:ext cx="2133600" cy="1524000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39B5FD2C-F4AF-9A29-38CD-A3C0665CB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70485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3C1D3758-0BAD-3B7B-B02A-0964616C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/>
              <a:t>h</a:t>
            </a:r>
            <a:endParaRPr lang="es-ES" altLang="en-US" sz="2800" b="1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D75DFF89-5EA7-D7C1-4A51-35B224FE3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0028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/>
              <a:t>b</a:t>
            </a:r>
            <a:endParaRPr lang="es-ES" altLang="en-US" sz="2800" b="1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742720E9-7B66-B15C-F816-7CD4511D2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7467600" cy="65563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Congruent figures have equal areas.</a:t>
            </a:r>
            <a:endParaRPr lang="en-US" altLang="en-US" sz="3600" b="1">
              <a:solidFill>
                <a:schemeClr val="accent2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  <p:bldP spid="1639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B3B1AF-8A7E-8242-6BD1-10C9D3A0B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4953000" cy="838200"/>
          </a:xfrm>
        </p:spPr>
        <p:txBody>
          <a:bodyPr/>
          <a:lstStyle/>
          <a:p>
            <a:r>
              <a:rPr lang="es-MX" altLang="en-US">
                <a:solidFill>
                  <a:schemeClr val="accent2"/>
                </a:solidFill>
                <a:latin typeface="Ravie" panose="04040805050809020602" pitchFamily="82" charset="0"/>
              </a:rPr>
              <a:t>Trapezoids</a:t>
            </a:r>
            <a:endParaRPr lang="es-ES" altLang="en-US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E7DFE26-5887-679A-AC01-16505F372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162800" cy="2359025"/>
          </a:xfrm>
          <a:prstGeom prst="rect">
            <a:avLst/>
          </a:prstGeom>
          <a:solidFill>
            <a:srgbClr val="CCFFCC"/>
          </a:solidFill>
          <a:ln w="7620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A trapezoid is a quadrilateral with exactly one pair of parallel sides.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The parallel sides are called</a:t>
            </a: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 bases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. </a:t>
            </a:r>
          </a:p>
          <a:p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The nonparallel sides are called </a:t>
            </a: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legs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At each side of a base there is a pair of </a:t>
            </a: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base angles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53ECF497-3841-2E5D-DE34-54A4A0B34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95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32E5355E-90BD-1095-9ED4-15D9B9E41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"/>
            <a:ext cx="1214438" cy="914400"/>
          </a:xfrm>
          <a:custGeom>
            <a:avLst/>
            <a:gdLst>
              <a:gd name="G0" fmla="+- 7087 0 0"/>
              <a:gd name="G1" fmla="+- 21600 0 7087"/>
              <a:gd name="G2" fmla="*/ 7087 1 2"/>
              <a:gd name="G3" fmla="+- 21600 0 G2"/>
              <a:gd name="G4" fmla="+/ 7087 21600 2"/>
              <a:gd name="G5" fmla="+/ G1 0 2"/>
              <a:gd name="G6" fmla="*/ 21600 21600 7087"/>
              <a:gd name="G7" fmla="*/ G6 1 2"/>
              <a:gd name="G8" fmla="+- 21600 0 G7"/>
              <a:gd name="G9" fmla="*/ 21600 1 2"/>
              <a:gd name="G10" fmla="+- 7087 0 G9"/>
              <a:gd name="G11" fmla="?: G10 G8 0"/>
              <a:gd name="G12" fmla="?: G10 G7 21600"/>
              <a:gd name="T0" fmla="*/ 18056 w 21600"/>
              <a:gd name="T1" fmla="*/ 10800 h 21600"/>
              <a:gd name="T2" fmla="*/ 10800 w 21600"/>
              <a:gd name="T3" fmla="*/ 21600 h 21600"/>
              <a:gd name="T4" fmla="*/ 3544 w 21600"/>
              <a:gd name="T5" fmla="*/ 10800 h 21600"/>
              <a:gd name="T6" fmla="*/ 10800 w 21600"/>
              <a:gd name="T7" fmla="*/ 0 h 21600"/>
              <a:gd name="T8" fmla="*/ 5344 w 21600"/>
              <a:gd name="T9" fmla="*/ 5344 h 21600"/>
              <a:gd name="T10" fmla="*/ 16256 w 21600"/>
              <a:gd name="T11" fmla="*/ 162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087" y="21600"/>
                </a:lnTo>
                <a:lnTo>
                  <a:pt x="1451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89821220-4B81-5AEF-B000-8F216A6C1BB8}"/>
              </a:ext>
            </a:extLst>
          </p:cNvPr>
          <p:cNvSpPr>
            <a:spLocks noChangeArrowheads="1"/>
          </p:cNvSpPr>
          <p:nvPr/>
        </p:nvSpPr>
        <p:spPr bwMode="auto">
          <a:xfrm rot="-10808154">
            <a:off x="838200" y="1371600"/>
            <a:ext cx="1752600" cy="992188"/>
          </a:xfrm>
          <a:custGeom>
            <a:avLst/>
            <a:gdLst>
              <a:gd name="G0" fmla="+- 6960 0 0"/>
              <a:gd name="G1" fmla="+- 21600 0 6960"/>
              <a:gd name="G2" fmla="*/ 6960 1 2"/>
              <a:gd name="G3" fmla="+- 21600 0 G2"/>
              <a:gd name="G4" fmla="+/ 6960 21600 2"/>
              <a:gd name="G5" fmla="+/ G1 0 2"/>
              <a:gd name="G6" fmla="*/ 21600 21600 6960"/>
              <a:gd name="G7" fmla="*/ G6 1 2"/>
              <a:gd name="G8" fmla="+- 21600 0 G7"/>
              <a:gd name="G9" fmla="*/ 21600 1 2"/>
              <a:gd name="G10" fmla="+- 6960 0 G9"/>
              <a:gd name="G11" fmla="?: G10 G8 0"/>
              <a:gd name="G12" fmla="?: G10 G7 21600"/>
              <a:gd name="T0" fmla="*/ 18120 w 21600"/>
              <a:gd name="T1" fmla="*/ 10800 h 21600"/>
              <a:gd name="T2" fmla="*/ 10800 w 21600"/>
              <a:gd name="T3" fmla="*/ 21600 h 21600"/>
              <a:gd name="T4" fmla="*/ 3480 w 21600"/>
              <a:gd name="T5" fmla="*/ 10800 h 21600"/>
              <a:gd name="T6" fmla="*/ 10800 w 21600"/>
              <a:gd name="T7" fmla="*/ 0 h 21600"/>
              <a:gd name="T8" fmla="*/ 5280 w 21600"/>
              <a:gd name="T9" fmla="*/ 5280 h 21600"/>
              <a:gd name="T10" fmla="*/ 16320 w 21600"/>
              <a:gd name="T11" fmla="*/ 1632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960" y="21600"/>
                </a:lnTo>
                <a:lnTo>
                  <a:pt x="1464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FF99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9FD26D1C-B59E-F0AB-6A48-CAB272D01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1906588"/>
            <a:ext cx="152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A09E142C-8E68-F723-B837-4EE6F4A00E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1906588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7DCD9CBA-F020-2DE9-AFAD-0023FFADF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439988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9114A299-57DA-6F63-08E2-9F613D702B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1000" y="1906588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3D8EE4-46AD-125D-89D6-54C3CB011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4953000" cy="838200"/>
          </a:xfrm>
        </p:spPr>
        <p:txBody>
          <a:bodyPr/>
          <a:lstStyle/>
          <a:p>
            <a:r>
              <a:rPr lang="es-MX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Trapezoids (2)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F9B39217-5310-1EE0-82C3-72417928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95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C50C86EE-E3D6-A375-75E0-E07E4FDE1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57200"/>
            <a:ext cx="1214438" cy="914400"/>
          </a:xfrm>
          <a:custGeom>
            <a:avLst/>
            <a:gdLst>
              <a:gd name="G0" fmla="+- 7087 0 0"/>
              <a:gd name="G1" fmla="+- 21600 0 7087"/>
              <a:gd name="G2" fmla="*/ 7087 1 2"/>
              <a:gd name="G3" fmla="+- 21600 0 G2"/>
              <a:gd name="G4" fmla="+/ 7087 21600 2"/>
              <a:gd name="G5" fmla="+/ G1 0 2"/>
              <a:gd name="G6" fmla="*/ 21600 21600 7087"/>
              <a:gd name="G7" fmla="*/ G6 1 2"/>
              <a:gd name="G8" fmla="+- 21600 0 G7"/>
              <a:gd name="G9" fmla="*/ 21600 1 2"/>
              <a:gd name="G10" fmla="+- 7087 0 G9"/>
              <a:gd name="G11" fmla="?: G10 G8 0"/>
              <a:gd name="G12" fmla="?: G10 G7 21600"/>
              <a:gd name="T0" fmla="*/ 18056 w 21600"/>
              <a:gd name="T1" fmla="*/ 10800 h 21600"/>
              <a:gd name="T2" fmla="*/ 10800 w 21600"/>
              <a:gd name="T3" fmla="*/ 21600 h 21600"/>
              <a:gd name="T4" fmla="*/ 3544 w 21600"/>
              <a:gd name="T5" fmla="*/ 10800 h 21600"/>
              <a:gd name="T6" fmla="*/ 10800 w 21600"/>
              <a:gd name="T7" fmla="*/ 0 h 21600"/>
              <a:gd name="T8" fmla="*/ 5344 w 21600"/>
              <a:gd name="T9" fmla="*/ 5344 h 21600"/>
              <a:gd name="T10" fmla="*/ 16256 w 21600"/>
              <a:gd name="T11" fmla="*/ 1625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087" y="21600"/>
                </a:lnTo>
                <a:lnTo>
                  <a:pt x="1451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AutoShape 6">
            <a:extLst>
              <a:ext uri="{FF2B5EF4-FFF2-40B4-BE49-F238E27FC236}">
                <a16:creationId xmlns:a16="http://schemas.microsoft.com/office/drawing/2014/main" id="{7FAB4787-5E83-83D4-B93C-41034309EAA3}"/>
              </a:ext>
            </a:extLst>
          </p:cNvPr>
          <p:cNvSpPr>
            <a:spLocks noChangeArrowheads="1"/>
          </p:cNvSpPr>
          <p:nvPr/>
        </p:nvSpPr>
        <p:spPr bwMode="auto">
          <a:xfrm rot="-10808154">
            <a:off x="838200" y="1371600"/>
            <a:ext cx="1752600" cy="992188"/>
          </a:xfrm>
          <a:custGeom>
            <a:avLst/>
            <a:gdLst>
              <a:gd name="G0" fmla="+- 6960 0 0"/>
              <a:gd name="G1" fmla="+- 21600 0 6960"/>
              <a:gd name="G2" fmla="*/ 6960 1 2"/>
              <a:gd name="G3" fmla="+- 21600 0 G2"/>
              <a:gd name="G4" fmla="+/ 6960 21600 2"/>
              <a:gd name="G5" fmla="+/ G1 0 2"/>
              <a:gd name="G6" fmla="*/ 21600 21600 6960"/>
              <a:gd name="G7" fmla="*/ G6 1 2"/>
              <a:gd name="G8" fmla="+- 21600 0 G7"/>
              <a:gd name="G9" fmla="*/ 21600 1 2"/>
              <a:gd name="G10" fmla="+- 6960 0 G9"/>
              <a:gd name="G11" fmla="?: G10 G8 0"/>
              <a:gd name="G12" fmla="?: G10 G7 21600"/>
              <a:gd name="T0" fmla="*/ 18120 w 21600"/>
              <a:gd name="T1" fmla="*/ 10800 h 21600"/>
              <a:gd name="T2" fmla="*/ 10800 w 21600"/>
              <a:gd name="T3" fmla="*/ 21600 h 21600"/>
              <a:gd name="T4" fmla="*/ 3480 w 21600"/>
              <a:gd name="T5" fmla="*/ 10800 h 21600"/>
              <a:gd name="T6" fmla="*/ 10800 w 21600"/>
              <a:gd name="T7" fmla="*/ 0 h 21600"/>
              <a:gd name="T8" fmla="*/ 5280 w 21600"/>
              <a:gd name="T9" fmla="*/ 5280 h 21600"/>
              <a:gd name="T10" fmla="*/ 16320 w 21600"/>
              <a:gd name="T11" fmla="*/ 1632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960" y="21600"/>
                </a:lnTo>
                <a:lnTo>
                  <a:pt x="1464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8A4EFFCD-8341-F93E-DC41-5485F4A7A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1906588"/>
            <a:ext cx="152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7BF6133B-8CBD-5138-9100-C9D59F30D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1906588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9">
            <a:extLst>
              <a:ext uri="{FF2B5EF4-FFF2-40B4-BE49-F238E27FC236}">
                <a16:creationId xmlns:a16="http://schemas.microsoft.com/office/drawing/2014/main" id="{6FF6A446-05EA-4748-EF41-A20023829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439988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41468BC9-D687-A92E-241D-6667571E7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1000" y="1906588"/>
            <a:ext cx="609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C83BC9BF-D1EA-6F3A-5C79-B4117920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A</a:t>
            </a:r>
            <a:endParaRPr lang="es-ES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EFA66981-2391-5CF8-4A7C-C35094E6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30480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Line 13">
            <a:extLst>
              <a:ext uri="{FF2B5EF4-FFF2-40B4-BE49-F238E27FC236}">
                <a16:creationId xmlns:a16="http://schemas.microsoft.com/office/drawing/2014/main" id="{4F1C0C99-1B9A-A4A0-FBE9-33BC5A2AC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0480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0" name="Line 14">
            <a:extLst>
              <a:ext uri="{FF2B5EF4-FFF2-40B4-BE49-F238E27FC236}">
                <a16:creationId xmlns:a16="http://schemas.microsoft.com/office/drawing/2014/main" id="{2403D581-43B2-1C78-9AA8-F24A07A3D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8862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3457B3BB-B106-4B88-6F6D-7C49D7DCCD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048000"/>
            <a:ext cx="1600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9CE31088-98A3-27BC-4941-484747CBF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57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n-US" altLang="en-US"/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F8FCCB1A-0C26-925A-7548-2220DFB82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D</a:t>
            </a:r>
            <a:endParaRPr lang="en-US" altLang="en-US"/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ECAB0B3A-EA2D-63BA-9BCB-141F6BB63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743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B</a:t>
            </a:r>
            <a:endParaRPr lang="en-US" altLang="en-US"/>
          </a:p>
        </p:txBody>
      </p:sp>
      <p:sp>
        <p:nvSpPr>
          <p:cNvPr id="19475" name="Line 19">
            <a:extLst>
              <a:ext uri="{FF2B5EF4-FFF2-40B4-BE49-F238E27FC236}">
                <a16:creationId xmlns:a16="http://schemas.microsoft.com/office/drawing/2014/main" id="{1AC6849F-67BB-82EC-4428-6775E8606E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0480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5CE5422E-8658-AE51-3868-3EC851F5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862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Text Box 21">
            <a:extLst>
              <a:ext uri="{FF2B5EF4-FFF2-40B4-BE49-F238E27FC236}">
                <a16:creationId xmlns:a16="http://schemas.microsoft.com/office/drawing/2014/main" id="{8DB4816F-0407-0438-1463-DBDAC6657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2743200"/>
            <a:ext cx="19907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b="1"/>
              <a:t>AB = base</a:t>
            </a:r>
          </a:p>
          <a:p>
            <a:r>
              <a:rPr lang="es-MX" altLang="en-US" b="1"/>
              <a:t>CD = base</a:t>
            </a:r>
          </a:p>
          <a:p>
            <a:r>
              <a:rPr lang="es-MX" altLang="en-US" b="1"/>
              <a:t>AC = leg</a:t>
            </a:r>
          </a:p>
          <a:p>
            <a:r>
              <a:rPr lang="es-MX" altLang="en-US" b="1"/>
              <a:t>BD = leg</a:t>
            </a:r>
            <a:endParaRPr lang="en-US" altLang="en-US" b="1"/>
          </a:p>
        </p:txBody>
      </p:sp>
      <p:sp>
        <p:nvSpPr>
          <p:cNvPr id="19478" name="Text Box 22">
            <a:extLst>
              <a:ext uri="{FF2B5EF4-FFF2-40B4-BE49-F238E27FC236}">
                <a16:creationId xmlns:a16="http://schemas.microsoft.com/office/drawing/2014/main" id="{21AE4ED4-03E3-A651-22F8-7868B9A67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18986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b="1"/>
              <a:t>AB </a:t>
            </a:r>
            <a:r>
              <a:rPr lang="es-MX" altLang="en-US" b="1">
                <a:sym typeface="Symbol" panose="05050102010706020507" pitchFamily="18" charset="2"/>
              </a:rPr>
              <a:t> CD</a:t>
            </a:r>
          </a:p>
          <a:p>
            <a:endParaRPr lang="es-MX" altLang="en-US" b="1">
              <a:sym typeface="Symbol" panose="05050102010706020507" pitchFamily="18" charset="2"/>
            </a:endParaRPr>
          </a:p>
          <a:p>
            <a:r>
              <a:rPr lang="es-MX" altLang="en-US" b="1">
                <a:sym typeface="Symbol" panose="05050102010706020507" pitchFamily="18" charset="2"/>
              </a:rPr>
              <a:t>AC &amp; BD are non parallel</a:t>
            </a:r>
            <a:endParaRPr lang="en-US" altLang="en-US" b="1"/>
          </a:p>
        </p:txBody>
      </p:sp>
      <p:sp>
        <p:nvSpPr>
          <p:cNvPr id="19479" name="Text Box 23">
            <a:extLst>
              <a:ext uri="{FF2B5EF4-FFF2-40B4-BE49-F238E27FC236}">
                <a16:creationId xmlns:a16="http://schemas.microsoft.com/office/drawing/2014/main" id="{6F7DAB01-7E4F-AA7B-5E91-7EB716802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648200"/>
            <a:ext cx="4116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&lt;A &amp; &lt;B = pair of base angles</a:t>
            </a:r>
          </a:p>
          <a:p>
            <a:r>
              <a:rPr lang="es-MX" altLang="en-US" b="1"/>
              <a:t>&lt;C &amp; &lt;D = pair of base angles</a:t>
            </a:r>
            <a:endParaRPr lang="en-US" altLang="en-US" b="1"/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851BA346-1904-36E4-2D2A-41E0E9B0E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C91778FD-8823-F119-4D58-5DD67DF98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2" name="Line 26">
            <a:extLst>
              <a:ext uri="{FF2B5EF4-FFF2-40B4-BE49-F238E27FC236}">
                <a16:creationId xmlns:a16="http://schemas.microsoft.com/office/drawing/2014/main" id="{5E2D957A-C534-9106-47EB-89DCDD7AF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3" name="Line 27">
            <a:extLst>
              <a:ext uri="{FF2B5EF4-FFF2-40B4-BE49-F238E27FC236}">
                <a16:creationId xmlns:a16="http://schemas.microsoft.com/office/drawing/2014/main" id="{67D96C01-3E09-7A24-E73F-B9A571ABD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4" name="Line 28">
            <a:extLst>
              <a:ext uri="{FF2B5EF4-FFF2-40B4-BE49-F238E27FC236}">
                <a16:creationId xmlns:a16="http://schemas.microsoft.com/office/drawing/2014/main" id="{FB0F4422-97EA-3C40-E427-AB0527F54E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5" name="Line 29">
            <a:extLst>
              <a:ext uri="{FF2B5EF4-FFF2-40B4-BE49-F238E27FC236}">
                <a16:creationId xmlns:a16="http://schemas.microsoft.com/office/drawing/2014/main" id="{4A90FAE2-3C25-74A9-BCA6-402F5028A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6" name="Line 30">
            <a:extLst>
              <a:ext uri="{FF2B5EF4-FFF2-40B4-BE49-F238E27FC236}">
                <a16:creationId xmlns:a16="http://schemas.microsoft.com/office/drawing/2014/main" id="{B6BFBA00-37B6-ADD3-BECE-A793BCEB09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505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7" name="Line 31">
            <a:extLst>
              <a:ext uri="{FF2B5EF4-FFF2-40B4-BE49-F238E27FC236}">
                <a16:creationId xmlns:a16="http://schemas.microsoft.com/office/drawing/2014/main" id="{94A3E950-EE21-B0EB-7098-103BDEC5C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9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9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 build="p" autoUpdateAnimBg="0"/>
      <p:bldP spid="19478" grpId="0" build="p" autoUpdateAnimBg="0"/>
      <p:bldP spid="194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B97C779-9A68-4DD4-03D5-4A367BE54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MX" altLang="en-US">
                <a:solidFill>
                  <a:schemeClr val="accent2"/>
                </a:solidFill>
                <a:latin typeface="Ravie" panose="04040805050809020602" pitchFamily="82" charset="0"/>
              </a:rPr>
              <a:t>Trapezoids (3)</a:t>
            </a:r>
            <a:endParaRPr lang="es-ES" altLang="en-US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319FBB91-7336-27A7-06D1-19D73D68E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6400800" cy="2724150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Isosceles trapezoid</a:t>
            </a:r>
            <a:r>
              <a:rPr lang="en-US" altLang="en-US">
                <a:solidFill>
                  <a:srgbClr val="FF6600"/>
                </a:solidFill>
                <a:latin typeface="Arial Black" panose="020B0A04020102020204" pitchFamily="34" charset="0"/>
              </a:rPr>
              <a:t>: </a:t>
            </a:r>
            <a:r>
              <a:rPr lang="en-US" altLang="en-US">
                <a:solidFill>
                  <a:schemeClr val="accent2"/>
                </a:solidFill>
                <a:latin typeface="Arial Black" panose="020B0A04020102020204" pitchFamily="34" charset="0"/>
              </a:rPr>
              <a:t>A trapezoid with congruent legs.</a:t>
            </a:r>
          </a:p>
          <a:p>
            <a:r>
              <a:rPr lang="en-US" altLang="en-US">
                <a:solidFill>
                  <a:srgbClr val="0033CC"/>
                </a:solidFill>
                <a:latin typeface="Arial Black" panose="020B0A04020102020204" pitchFamily="34" charset="0"/>
              </a:rPr>
              <a:t>Theorem 6-14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: </a:t>
            </a:r>
            <a:r>
              <a:rPr lang="en-US" altLang="en-US">
                <a:latin typeface="Arial Black" panose="020B0A04020102020204" pitchFamily="34" charset="0"/>
              </a:rPr>
              <a:t>Both pairs of base angles of an isosceles trapezoid are congruent.</a:t>
            </a:r>
          </a:p>
          <a:p>
            <a:r>
              <a:rPr lang="en-US" altLang="en-US">
                <a:solidFill>
                  <a:srgbClr val="0033CC"/>
                </a:solidFill>
                <a:latin typeface="Arial Black" panose="020B0A04020102020204" pitchFamily="34" charset="0"/>
              </a:rPr>
              <a:t>Theorem 6-15</a:t>
            </a:r>
            <a:r>
              <a:rPr lang="en-US" altLang="en-US">
                <a:latin typeface="Arial Black" panose="020B0A04020102020204" pitchFamily="34" charset="0"/>
              </a:rPr>
              <a:t>: The diagonals of an isosceles trapezoid are congruent.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3D3FD689-41F3-3F96-A3F9-D7A97AA2D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90600"/>
            <a:ext cx="1214438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9E666779-3772-462C-0EE2-6E0D6231D89A}"/>
              </a:ext>
            </a:extLst>
          </p:cNvPr>
          <p:cNvSpPr>
            <a:spLocks noChangeArrowheads="1"/>
          </p:cNvSpPr>
          <p:nvPr/>
        </p:nvSpPr>
        <p:spPr bwMode="auto">
          <a:xfrm rot="-10808154">
            <a:off x="762000" y="838200"/>
            <a:ext cx="1752600" cy="992188"/>
          </a:xfrm>
          <a:custGeom>
            <a:avLst/>
            <a:gdLst>
              <a:gd name="G0" fmla="+- 6960 0 0"/>
              <a:gd name="G1" fmla="+- 21600 0 6960"/>
              <a:gd name="G2" fmla="*/ 6960 1 2"/>
              <a:gd name="G3" fmla="+- 21600 0 G2"/>
              <a:gd name="G4" fmla="+/ 6960 21600 2"/>
              <a:gd name="G5" fmla="+/ G1 0 2"/>
              <a:gd name="G6" fmla="*/ 21600 21600 6960"/>
              <a:gd name="G7" fmla="*/ G6 1 2"/>
              <a:gd name="G8" fmla="+- 21600 0 G7"/>
              <a:gd name="G9" fmla="*/ 21600 1 2"/>
              <a:gd name="G10" fmla="+- 6960 0 G9"/>
              <a:gd name="G11" fmla="?: G10 G8 0"/>
              <a:gd name="G12" fmla="?: G10 G7 21600"/>
              <a:gd name="T0" fmla="*/ 18120 w 21600"/>
              <a:gd name="T1" fmla="*/ 10800 h 21600"/>
              <a:gd name="T2" fmla="*/ 10800 w 21600"/>
              <a:gd name="T3" fmla="*/ 21600 h 21600"/>
              <a:gd name="T4" fmla="*/ 3480 w 21600"/>
              <a:gd name="T5" fmla="*/ 10800 h 21600"/>
              <a:gd name="T6" fmla="*/ 10800 w 21600"/>
              <a:gd name="T7" fmla="*/ 0 h 21600"/>
              <a:gd name="T8" fmla="*/ 5280 w 21600"/>
              <a:gd name="T9" fmla="*/ 5280 h 21600"/>
              <a:gd name="T10" fmla="*/ 16320 w 21600"/>
              <a:gd name="T11" fmla="*/ 1632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960" y="21600"/>
                </a:lnTo>
                <a:lnTo>
                  <a:pt x="1464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FEC7F4C-E36B-D044-D6C9-DA6F98D7A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MX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Trapezoids (4)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5F863D41-9311-05A2-CD73-F48F26A83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95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43CCF316-021C-738C-CE76-84C93D38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200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A</a:t>
            </a:r>
            <a:endParaRPr lang="es-ES" altLang="en-US"/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id="{D3548ABA-DF86-AEC9-6EE8-7EE7C4AF8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28600"/>
            <a:ext cx="1214438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id="{70673DA9-6B91-E007-1E64-BA0A6C80F8F0}"/>
              </a:ext>
            </a:extLst>
          </p:cNvPr>
          <p:cNvSpPr>
            <a:spLocks noChangeArrowheads="1"/>
          </p:cNvSpPr>
          <p:nvPr/>
        </p:nvSpPr>
        <p:spPr bwMode="auto">
          <a:xfrm rot="-10808154">
            <a:off x="304800" y="228600"/>
            <a:ext cx="1752600" cy="992188"/>
          </a:xfrm>
          <a:custGeom>
            <a:avLst/>
            <a:gdLst>
              <a:gd name="G0" fmla="+- 6960 0 0"/>
              <a:gd name="G1" fmla="+- 21600 0 6960"/>
              <a:gd name="G2" fmla="*/ 6960 1 2"/>
              <a:gd name="G3" fmla="+- 21600 0 G2"/>
              <a:gd name="G4" fmla="+/ 6960 21600 2"/>
              <a:gd name="G5" fmla="+/ G1 0 2"/>
              <a:gd name="G6" fmla="*/ 21600 21600 6960"/>
              <a:gd name="G7" fmla="*/ G6 1 2"/>
              <a:gd name="G8" fmla="+- 21600 0 G7"/>
              <a:gd name="G9" fmla="*/ 21600 1 2"/>
              <a:gd name="G10" fmla="+- 6960 0 G9"/>
              <a:gd name="G11" fmla="?: G10 G8 0"/>
              <a:gd name="G12" fmla="?: G10 G7 21600"/>
              <a:gd name="T0" fmla="*/ 18120 w 21600"/>
              <a:gd name="T1" fmla="*/ 10800 h 21600"/>
              <a:gd name="T2" fmla="*/ 10800 w 21600"/>
              <a:gd name="T3" fmla="*/ 21600 h 21600"/>
              <a:gd name="T4" fmla="*/ 3480 w 21600"/>
              <a:gd name="T5" fmla="*/ 10800 h 21600"/>
              <a:gd name="T6" fmla="*/ 10800 w 21600"/>
              <a:gd name="T7" fmla="*/ 0 h 21600"/>
              <a:gd name="T8" fmla="*/ 5280 w 21600"/>
              <a:gd name="T9" fmla="*/ 5280 h 21600"/>
              <a:gd name="T10" fmla="*/ 16320 w 21600"/>
              <a:gd name="T11" fmla="*/ 1632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960" y="21600"/>
                </a:lnTo>
                <a:lnTo>
                  <a:pt x="1464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E3EF4DA5-746A-746C-BD9B-BFDCEFB0F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5052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9" name="Line 9">
            <a:extLst>
              <a:ext uri="{FF2B5EF4-FFF2-40B4-BE49-F238E27FC236}">
                <a16:creationId xmlns:a16="http://schemas.microsoft.com/office/drawing/2014/main" id="{2E8C2E24-9740-1F65-6DD3-6EBF9A191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5052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9309D02C-B4E7-FED2-4088-F4D276CF3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3434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35F0088C-8BE5-DE48-8271-E05B2711E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3505200"/>
            <a:ext cx="1600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DFB76DA4-34C3-F1C5-D023-0428BFEC0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14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n-US" altLang="en-US"/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DEDD06B8-D036-6E8B-6649-3D5ED989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267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D</a:t>
            </a:r>
            <a:endParaRPr lang="en-US" altLang="en-US"/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F5DBDF90-1122-D9CA-5B05-F232D9AF6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00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B</a:t>
            </a:r>
            <a:endParaRPr lang="en-US" altLang="en-US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084EEFC8-6570-5AB4-3C28-F24E555D8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052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DBDB8B99-08C5-C808-EDB1-7756296E1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343400"/>
            <a:ext cx="15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23501245-51BE-5493-1578-62682AC3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76400"/>
            <a:ext cx="746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The </a:t>
            </a:r>
            <a:r>
              <a:rPr lang="en-US" altLang="en-US">
                <a:solidFill>
                  <a:srgbClr val="FF6600"/>
                </a:solidFill>
                <a:latin typeface="Arial Black" panose="020B0A04020102020204" pitchFamily="34" charset="0"/>
              </a:rPr>
              <a:t>median </a:t>
            </a:r>
            <a:r>
              <a:rPr lang="en-US" altLang="en-US">
                <a:latin typeface="Arial Black" panose="020B0A04020102020204" pitchFamily="34" charset="0"/>
              </a:rPr>
              <a:t>of a trapezoid is the segment that joints the midpoints of the legs (PQ).</a:t>
            </a:r>
            <a:endParaRPr lang="en-US" altLang="en-US" b="1">
              <a:latin typeface="Arial Black" panose="020B0A04020102020204" pitchFamily="34" charset="0"/>
            </a:endParaRPr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E0FC41D1-157A-D9B9-7FBD-7C0EE150C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9" name="Text Box 19">
            <a:extLst>
              <a:ext uri="{FF2B5EF4-FFF2-40B4-BE49-F238E27FC236}">
                <a16:creationId xmlns:a16="http://schemas.microsoft.com/office/drawing/2014/main" id="{F7E604C0-ED64-5692-8877-529047E7D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Q</a:t>
            </a:r>
            <a:endParaRPr lang="en-US" altLang="en-US"/>
          </a:p>
        </p:txBody>
      </p:sp>
      <p:sp>
        <p:nvSpPr>
          <p:cNvPr id="20500" name="Text Box 20">
            <a:extLst>
              <a:ext uri="{FF2B5EF4-FFF2-40B4-BE49-F238E27FC236}">
                <a16:creationId xmlns:a16="http://schemas.microsoft.com/office/drawing/2014/main" id="{561085B9-6C8F-3AB5-3AAC-2A33923C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5814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P</a:t>
            </a:r>
            <a:endParaRPr lang="en-US" altLang="en-US"/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5DE2C70F-D16A-82C7-0A20-50542890E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924800" cy="1263650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33CC"/>
                </a:solidFill>
                <a:latin typeface="Arial Black" panose="020B0A04020102020204" pitchFamily="34" charset="0"/>
              </a:rPr>
              <a:t>Theorem 6-16: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 The median of a trapezoid is parallel to the bases, and its measure is one-half the sum of the measures of its 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build="p" autoUpdateAnimBg="0"/>
      <p:bldP spid="20502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6C5FFBA-640E-956C-A39B-F9B350307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r>
              <a:rPr lang="es-MX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Area of Trapezoids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DE2D6FE6-A437-B005-2FA8-691DCD4D5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68595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67FCCE37-6851-81CB-D073-AE2C68B2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A</a:t>
            </a:r>
            <a:endParaRPr lang="es-ES" altLang="en-US" b="1"/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6CEDADE3-4960-4D3F-538A-AD153B0A5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28600"/>
            <a:ext cx="1214438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0" name="AutoShape 6">
            <a:extLst>
              <a:ext uri="{FF2B5EF4-FFF2-40B4-BE49-F238E27FC236}">
                <a16:creationId xmlns:a16="http://schemas.microsoft.com/office/drawing/2014/main" id="{1FE87E17-B585-BBD3-D837-CC8B86C77262}"/>
              </a:ext>
            </a:extLst>
          </p:cNvPr>
          <p:cNvSpPr>
            <a:spLocks noChangeArrowheads="1"/>
          </p:cNvSpPr>
          <p:nvPr/>
        </p:nvSpPr>
        <p:spPr bwMode="auto">
          <a:xfrm rot="-10808154">
            <a:off x="303213" y="228600"/>
            <a:ext cx="1752600" cy="838200"/>
          </a:xfrm>
          <a:custGeom>
            <a:avLst/>
            <a:gdLst>
              <a:gd name="G0" fmla="+- 6960 0 0"/>
              <a:gd name="G1" fmla="+- 21600 0 6960"/>
              <a:gd name="G2" fmla="*/ 6960 1 2"/>
              <a:gd name="G3" fmla="+- 21600 0 G2"/>
              <a:gd name="G4" fmla="+/ 6960 21600 2"/>
              <a:gd name="G5" fmla="+/ G1 0 2"/>
              <a:gd name="G6" fmla="*/ 21600 21600 6960"/>
              <a:gd name="G7" fmla="*/ G6 1 2"/>
              <a:gd name="G8" fmla="+- 21600 0 G7"/>
              <a:gd name="G9" fmla="*/ 21600 1 2"/>
              <a:gd name="G10" fmla="+- 6960 0 G9"/>
              <a:gd name="G11" fmla="?: G10 G8 0"/>
              <a:gd name="G12" fmla="?: G10 G7 21600"/>
              <a:gd name="T0" fmla="*/ 18120 w 21600"/>
              <a:gd name="T1" fmla="*/ 10800 h 21600"/>
              <a:gd name="T2" fmla="*/ 10800 w 21600"/>
              <a:gd name="T3" fmla="*/ 21600 h 21600"/>
              <a:gd name="T4" fmla="*/ 3480 w 21600"/>
              <a:gd name="T5" fmla="*/ 10800 h 21600"/>
              <a:gd name="T6" fmla="*/ 10800 w 21600"/>
              <a:gd name="T7" fmla="*/ 0 h 21600"/>
              <a:gd name="T8" fmla="*/ 5280 w 21600"/>
              <a:gd name="T9" fmla="*/ 5280 h 21600"/>
              <a:gd name="T10" fmla="*/ 16320 w 21600"/>
              <a:gd name="T11" fmla="*/ 1632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960" y="21600"/>
                </a:lnTo>
                <a:lnTo>
                  <a:pt x="1464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66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1" name="Line 7">
            <a:extLst>
              <a:ext uri="{FF2B5EF4-FFF2-40B4-BE49-F238E27FC236}">
                <a16:creationId xmlns:a16="http://schemas.microsoft.com/office/drawing/2014/main" id="{7C2B2DC3-81DD-1F7B-0F8F-7007831C48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6096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68221658-28D7-8DDA-AA42-652EF69B1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5146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80EC08A0-2677-3FF2-37F5-6C6A51A0B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304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0">
            <a:extLst>
              <a:ext uri="{FF2B5EF4-FFF2-40B4-BE49-F238E27FC236}">
                <a16:creationId xmlns:a16="http://schemas.microsoft.com/office/drawing/2014/main" id="{5F39FBF8-6DFC-A974-0A2C-A0943365F6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1600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563E837C-4E5D-8AD7-F70A-4A81C2C8A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24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C</a:t>
            </a:r>
            <a:endParaRPr lang="en-US" altLang="en-US" b="1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00523105-FC4A-99FC-8019-6E38461D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200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D</a:t>
            </a:r>
            <a:endParaRPr lang="en-US" altLang="en-US" b="1"/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DCDF4B94-BD1F-9C9B-DFE2-5512436F2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133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B</a:t>
            </a:r>
            <a:endParaRPr lang="en-US" altLang="en-US" b="1"/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CF415883-5B91-A848-FFC5-9443B2383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7924800" cy="21177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0033CC"/>
                </a:solidFill>
                <a:latin typeface="Arial Black" panose="020B0A04020102020204" pitchFamily="34" charset="0"/>
              </a:rPr>
              <a:t>Area of a trapezoid</a:t>
            </a:r>
            <a:r>
              <a:rPr lang="en-US" altLang="en-US">
                <a:solidFill>
                  <a:srgbClr val="0033CC"/>
                </a:solidFill>
                <a:latin typeface="Arial Black" panose="020B0A04020102020204" pitchFamily="34" charset="0"/>
              </a:rPr>
              <a:t>: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200" b="1">
                <a:latin typeface="Arial" panose="020B0604020202020204" pitchFamily="34" charset="0"/>
              </a:rPr>
              <a:t>If a trapezoid has an area of A square units, bases of b</a:t>
            </a:r>
            <a:r>
              <a:rPr lang="en-US" altLang="en-US" sz="3200" b="1" baseline="-25000">
                <a:latin typeface="Arial" panose="020B0604020202020204" pitchFamily="34" charset="0"/>
              </a:rPr>
              <a:t>1</a:t>
            </a:r>
            <a:r>
              <a:rPr lang="en-US" altLang="en-US" sz="3200" b="1">
                <a:latin typeface="Arial" panose="020B0604020202020204" pitchFamily="34" charset="0"/>
              </a:rPr>
              <a:t> and b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units and height of h units, then A = ½(b</a:t>
            </a:r>
            <a:r>
              <a:rPr lang="en-US" altLang="en-US" sz="3200" b="1" baseline="-25000">
                <a:latin typeface="Arial" panose="020B0604020202020204" pitchFamily="34" charset="0"/>
              </a:rPr>
              <a:t>1</a:t>
            </a:r>
            <a:r>
              <a:rPr lang="en-US" altLang="en-US" sz="3200" b="1">
                <a:latin typeface="Arial" panose="020B0604020202020204" pitchFamily="34" charset="0"/>
              </a:rPr>
              <a:t> + b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 b="1">
                <a:latin typeface="Arial" panose="020B0604020202020204" pitchFamily="34" charset="0"/>
              </a:rPr>
              <a:t> )h.</a:t>
            </a:r>
          </a:p>
        </p:txBody>
      </p:sp>
      <p:sp>
        <p:nvSpPr>
          <p:cNvPr id="21526" name="Line 22">
            <a:extLst>
              <a:ext uri="{FF2B5EF4-FFF2-40B4-BE49-F238E27FC236}">
                <a16:creationId xmlns:a16="http://schemas.microsoft.com/office/drawing/2014/main" id="{0B460B00-F166-8802-7AEB-E83E4AF59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514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Text Box 23">
            <a:extLst>
              <a:ext uri="{FF2B5EF4-FFF2-40B4-BE49-F238E27FC236}">
                <a16:creationId xmlns:a16="http://schemas.microsoft.com/office/drawing/2014/main" id="{7840BAAD-5962-425B-CB1F-4046F0D7A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58127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/>
              <a:t>h</a:t>
            </a:r>
            <a:endParaRPr lang="es-ES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20E0EE61-1A43-AAF6-13CB-DEF46CE4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910C337-C04A-A5A4-D3BB-B9FC6CF33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6172200" cy="914400"/>
          </a:xfrm>
        </p:spPr>
        <p:txBody>
          <a:bodyPr/>
          <a:lstStyle/>
          <a:p>
            <a:r>
              <a:rPr lang="es-MX" altLang="en-US" sz="3600">
                <a:solidFill>
                  <a:schemeClr val="accent2"/>
                </a:solidFill>
                <a:latin typeface="Ravie" panose="04040805050809020602" pitchFamily="82" charset="0"/>
              </a:rPr>
              <a:t>Parallelograms (2)</a:t>
            </a:r>
            <a:endParaRPr lang="es-ES" altLang="en-US" sz="36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923E5F21-ADA2-6641-A8D6-B63C898BF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4495800" cy="1244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Arial Black" panose="020B0A04020102020204" pitchFamily="34" charset="0"/>
              </a:rPr>
              <a:t>Theorem 6.1 : </a:t>
            </a:r>
            <a:r>
              <a:rPr lang="en-US" altLang="en-US">
                <a:latin typeface="Arial Black" panose="020B0A04020102020204" pitchFamily="34" charset="0"/>
              </a:rPr>
              <a:t>Opposite sides of a parallelograms are congruent</a:t>
            </a:r>
            <a:r>
              <a:rPr lang="es-MX" altLang="en-US">
                <a:latin typeface="Arial Black" panose="020B0A04020102020204" pitchFamily="34" charset="0"/>
              </a:rPr>
              <a:t> </a:t>
            </a:r>
            <a:endParaRPr lang="es-ES" altLang="en-US">
              <a:latin typeface="Arial Black" panose="020B0A04020102020204" pitchFamily="34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C500330-020C-F3E4-E8AE-33682AE35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6600"/>
            <a:ext cx="4495800" cy="124460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latin typeface="Arial Black" panose="020B0A04020102020204" pitchFamily="34" charset="0"/>
              </a:rPr>
              <a:t>Theorem 6.2: </a:t>
            </a:r>
            <a:r>
              <a:rPr lang="en-US" altLang="en-US">
                <a:latin typeface="Arial Black" panose="020B0A04020102020204" pitchFamily="34" charset="0"/>
              </a:rPr>
              <a:t>Opposite angles of a parallelogram are congruent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F9B209C5-B649-BFF4-0726-B37CFCBDE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53000"/>
            <a:ext cx="3657600" cy="160972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Arial Black" panose="020B0A04020102020204" pitchFamily="34" charset="0"/>
              </a:rPr>
              <a:t>Theorem 6.3: 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Consecutive angles in a parallelogram</a:t>
            </a:r>
          </a:p>
          <a:p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are supplementary.</a:t>
            </a:r>
            <a:r>
              <a:rPr lang="es-MX" altLang="en-US">
                <a:solidFill>
                  <a:srgbClr val="000066"/>
                </a:solidFill>
                <a:latin typeface="Arial Black" panose="020B0A04020102020204" pitchFamily="34" charset="0"/>
              </a:rPr>
              <a:t>   </a:t>
            </a:r>
            <a:endParaRPr lang="es-ES" altLang="en-US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90856553-874C-E9DD-28F4-59EEC6378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85800"/>
            <a:ext cx="1214438" cy="914400"/>
          </a:xfrm>
          <a:prstGeom prst="parallelogram">
            <a:avLst>
              <a:gd name="adj" fmla="val 33203"/>
            </a:avLst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E139825-B8EF-2F96-B9B8-277B3B313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4222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A</a:t>
            </a:r>
            <a:endParaRPr lang="es-ES" altLang="en-US" b="1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E77B7073-6195-497C-6610-BD0574D40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52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D</a:t>
            </a:r>
            <a:endParaRPr lang="es-ES" altLang="en-US" b="1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1E765E4A-A446-9E4C-0C23-8F71922AE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52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C</a:t>
            </a:r>
            <a:endParaRPr lang="es-ES" altLang="en-US" b="1"/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2C454145-42E1-BE13-EE5D-55C226531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57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B</a:t>
            </a:r>
            <a:endParaRPr lang="es-ES" altLang="en-US" b="1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DCBB520E-E343-A5DE-6294-5D91BD01A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286000"/>
            <a:ext cx="3362325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AD </a:t>
            </a:r>
            <a:r>
              <a:rPr lang="es-MX" altLang="en-US" b="1">
                <a:sym typeface="Symbol" panose="05050102010706020507" pitchFamily="18" charset="2"/>
              </a:rPr>
              <a:t> BC  and  AB  DC</a:t>
            </a:r>
            <a:endParaRPr lang="es-ES" altLang="en-US" b="1">
              <a:sym typeface="Symbol" panose="05050102010706020507" pitchFamily="18" charset="2"/>
            </a:endParaRP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2EB73A68-9EC6-F92E-3E8C-E7458E49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3429000" cy="46672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b="1"/>
              <a:t>&lt;A </a:t>
            </a:r>
            <a:r>
              <a:rPr lang="es-MX" altLang="en-US" b="1">
                <a:sym typeface="Symbol" panose="05050102010706020507" pitchFamily="18" charset="2"/>
              </a:rPr>
              <a:t> &lt;C  and  &lt;B  &lt;D</a:t>
            </a:r>
            <a:endParaRPr lang="es-ES" altLang="en-US" b="1">
              <a:sym typeface="Symbol" panose="05050102010706020507" pitchFamily="18" charset="2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7E351E03-F373-D781-B7CA-E700C6BCC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800600"/>
            <a:ext cx="2667000" cy="15621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b="1"/>
              <a:t>m&lt;A+m&lt;B = 180°</a:t>
            </a:r>
          </a:p>
          <a:p>
            <a:r>
              <a:rPr lang="es-MX" altLang="en-US" b="1"/>
              <a:t>m &lt;B+m&lt;C = 180° </a:t>
            </a:r>
          </a:p>
          <a:p>
            <a:r>
              <a:rPr lang="es-MX" altLang="en-US" b="1"/>
              <a:t>m&lt;C+m&lt;D = 180°</a:t>
            </a:r>
          </a:p>
          <a:p>
            <a:r>
              <a:rPr lang="es-MX" altLang="en-US" b="1"/>
              <a:t>m&lt;D+m&lt;A = 180°</a:t>
            </a:r>
            <a:r>
              <a:rPr lang="es-MX" altLang="en-US"/>
              <a:t> </a:t>
            </a:r>
            <a:endParaRPr lang="es-ES" altLang="en-US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D1EC3BB1-1510-587A-6D71-8C69916CB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362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C81B8089-DB1A-CB1E-EE0D-228DF16AB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650" y="234315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18EE1BB5-A11A-5F76-6660-4FB3F30E1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81850" y="234315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Line 17">
            <a:extLst>
              <a:ext uri="{FF2B5EF4-FFF2-40B4-BE49-F238E27FC236}">
                <a16:creationId xmlns:a16="http://schemas.microsoft.com/office/drawing/2014/main" id="{A1526F85-AC8B-6F0F-D9D1-4FE40E343C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3241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300"/>
                                        <p:tgtEl>
                                          <p:spTgt spid="5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3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  <p:bldP spid="5125" grpId="0" animBg="1" autoUpdateAnimBg="0"/>
      <p:bldP spid="5126" grpId="0" animBg="1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nimBg="1" autoUpdateAnimBg="0"/>
      <p:bldP spid="5132" grpId="0" build="p" animBg="1" autoUpdateAnimBg="0" advAuto="0"/>
      <p:bldP spid="5133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6EBB94F-3FB7-B3C2-6604-F154BCB9E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s-MX" altLang="en-US">
                <a:solidFill>
                  <a:srgbClr val="0000CC"/>
                </a:solidFill>
                <a:latin typeface="Ravie" panose="04040805050809020602" pitchFamily="82" charset="0"/>
              </a:rPr>
              <a:t>Parallelograms (3)</a:t>
            </a:r>
            <a:endParaRPr lang="es-ES" altLang="en-US">
              <a:solidFill>
                <a:srgbClr val="0000CC"/>
              </a:solidFill>
              <a:latin typeface="Ravie" panose="04040805050809020602" pitchFamily="82" charset="0"/>
            </a:endParaRP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C19EBA44-6A10-BFAC-85BB-DF63601B8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4267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Diagonals of a figure</a:t>
            </a:r>
            <a:r>
              <a:rPr lang="en-US" altLang="en-US">
                <a:latin typeface="Arial Black" panose="020B0A04020102020204" pitchFamily="34" charset="0"/>
              </a:rPr>
              <a:t>: Segments that connect any to vertices of a polygon</a:t>
            </a:r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5631BA77-F953-E1B2-0C4D-4A5652236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371600"/>
            <a:ext cx="1214438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2273EFE6-5EB0-27E0-9F6F-99C7C3CFC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5582FF3F-214E-0EE7-37B6-80B62FAF5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371600"/>
            <a:ext cx="914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BF6FEBA0-0334-A302-37C7-2539607E6B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1371600"/>
            <a:ext cx="914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CF7276ED-9933-866D-3875-88C989D77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8450" y="2514600"/>
            <a:ext cx="59055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50528AA8-D416-ECB2-E77B-3729B8D7C0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514600"/>
            <a:ext cx="4953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21E97CC2-059E-11BB-9EDB-4BFA438AA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8900" y="2990850"/>
            <a:ext cx="10096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1" name="AutoShape 13">
            <a:extLst>
              <a:ext uri="{FF2B5EF4-FFF2-40B4-BE49-F238E27FC236}">
                <a16:creationId xmlns:a16="http://schemas.microsoft.com/office/drawing/2014/main" id="{4D23D749-798E-3F69-3A8D-655373826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14800"/>
            <a:ext cx="1747838" cy="1295400"/>
          </a:xfrm>
          <a:prstGeom prst="parallelogram">
            <a:avLst>
              <a:gd name="adj" fmla="val 337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50374BE7-826B-9DB3-E92D-B2A4A7AB83F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14800"/>
            <a:ext cx="838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F114AF48-1C95-F8E4-FB06-05061A4C6B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7526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4FD3D783-A350-5F4A-0DD6-3E028946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419600"/>
            <a:ext cx="5029200" cy="124460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</a:rPr>
              <a:t>Theorem 6.4: </a:t>
            </a:r>
            <a:r>
              <a:rPr lang="en-US" altLang="en-US">
                <a:latin typeface="Arial Black" panose="020B0A04020102020204" pitchFamily="34" charset="0"/>
              </a:rPr>
              <a:t>The diagonals of a parallelogram bisect each other.</a:t>
            </a:r>
          </a:p>
        </p:txBody>
      </p:sp>
      <p:sp>
        <p:nvSpPr>
          <p:cNvPr id="2066" name="Line 18">
            <a:extLst>
              <a:ext uri="{FF2B5EF4-FFF2-40B4-BE49-F238E27FC236}">
                <a16:creationId xmlns:a16="http://schemas.microsoft.com/office/drawing/2014/main" id="{6C49F58F-5876-5146-F450-1BA996FAF4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4648200"/>
            <a:ext cx="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7" name="Line 19">
            <a:extLst>
              <a:ext uri="{FF2B5EF4-FFF2-40B4-BE49-F238E27FC236}">
                <a16:creationId xmlns:a16="http://schemas.microsoft.com/office/drawing/2014/main" id="{728B50D3-754C-D209-B517-EA23B76899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6482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0" name="Line 22">
            <a:extLst>
              <a:ext uri="{FF2B5EF4-FFF2-40B4-BE49-F238E27FC236}">
                <a16:creationId xmlns:a16="http://schemas.microsoft.com/office/drawing/2014/main" id="{045A510A-F743-EB14-DFF6-55BAE54EF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4102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1" name="Line 23">
            <a:extLst>
              <a:ext uri="{FF2B5EF4-FFF2-40B4-BE49-F238E27FC236}">
                <a16:creationId xmlns:a16="http://schemas.microsoft.com/office/drawing/2014/main" id="{0E005BB4-AE3E-DB10-E34F-EDD8433937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4102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2" name="Line 24">
            <a:extLst>
              <a:ext uri="{FF2B5EF4-FFF2-40B4-BE49-F238E27FC236}">
                <a16:creationId xmlns:a16="http://schemas.microsoft.com/office/drawing/2014/main" id="{7C8711E0-506A-A0EA-F420-786E9E017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148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3" name="Line 25">
            <a:extLst>
              <a:ext uri="{FF2B5EF4-FFF2-40B4-BE49-F238E27FC236}">
                <a16:creationId xmlns:a16="http://schemas.microsoft.com/office/drawing/2014/main" id="{4B72C252-A4CD-0BC4-603D-A8CA75658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14800"/>
            <a:ext cx="76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E42E836B-8E35-BFF8-5853-8C06174D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A</a:t>
            </a:r>
            <a:endParaRPr lang="es-ES" altLang="en-US" b="1"/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884534F7-17DB-A169-8D9A-C5C2E20C2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86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B</a:t>
            </a:r>
            <a:endParaRPr lang="es-ES" altLang="en-US" b="1"/>
          </a:p>
        </p:txBody>
      </p:sp>
      <p:sp>
        <p:nvSpPr>
          <p:cNvPr id="2078" name="Text Box 30">
            <a:extLst>
              <a:ext uri="{FF2B5EF4-FFF2-40B4-BE49-F238E27FC236}">
                <a16:creationId xmlns:a16="http://schemas.microsoft.com/office/drawing/2014/main" id="{FFA5FD9D-502C-2341-A5CF-C5BF20E70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334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C</a:t>
            </a:r>
            <a:endParaRPr lang="es-ES" altLang="en-US" b="1"/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6046C6C4-8132-821D-51AD-A338101C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81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b="1"/>
              <a:t>D</a:t>
            </a:r>
            <a:endParaRPr lang="es-E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20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65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0C046E-1345-0CD7-7134-9CCC1723F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s-MX" altLang="en-US" sz="3600">
                <a:solidFill>
                  <a:srgbClr val="0000CC"/>
                </a:solidFill>
                <a:latin typeface="Ravie" panose="04040805050809020602" pitchFamily="82" charset="0"/>
              </a:rPr>
              <a:t>Parallelograms (4)</a:t>
            </a:r>
            <a:endParaRPr lang="es-ES" altLang="en-US" sz="3600">
              <a:solidFill>
                <a:srgbClr val="0000CC"/>
              </a:solidFill>
              <a:latin typeface="Ravie" panose="04040805050809020602" pitchFamily="82" charset="0"/>
            </a:endParaRPr>
          </a:p>
        </p:txBody>
      </p:sp>
      <p:sp>
        <p:nvSpPr>
          <p:cNvPr id="6169" name="Text Box 25">
            <a:extLst>
              <a:ext uri="{FF2B5EF4-FFF2-40B4-BE49-F238E27FC236}">
                <a16:creationId xmlns:a16="http://schemas.microsoft.com/office/drawing/2014/main" id="{85A2AB02-C77C-DDEA-0363-3A6B1C662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87400"/>
            <a:ext cx="838200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800" b="1"/>
              <a:t>Draw a parallelogram :          ABCD on a piece of construction paper. </a:t>
            </a:r>
          </a:p>
          <a:p>
            <a:endParaRPr lang="en-US" altLang="en-US" sz="2800" b="1"/>
          </a:p>
          <a:p>
            <a:pPr>
              <a:buFontTx/>
              <a:buChar char="•"/>
            </a:pPr>
            <a:r>
              <a:rPr lang="en-US" altLang="en-US" sz="2800" b="1"/>
              <a:t>Cut the parallelogram. </a:t>
            </a:r>
          </a:p>
          <a:p>
            <a:endParaRPr lang="en-US" altLang="en-US" sz="2800" b="1"/>
          </a:p>
          <a:p>
            <a:pPr>
              <a:buFontTx/>
              <a:buChar char="•"/>
            </a:pPr>
            <a:r>
              <a:rPr lang="en-US" altLang="en-US" sz="2800" b="1"/>
              <a:t>Fold the paper and make a crease from A to C and from B to D. </a:t>
            </a:r>
          </a:p>
          <a:p>
            <a:pPr>
              <a:buFontTx/>
              <a:buChar char="•"/>
            </a:pPr>
            <a:endParaRPr lang="en-US" altLang="en-US" sz="2800" b="1"/>
          </a:p>
          <a:p>
            <a:pPr>
              <a:buFontTx/>
              <a:buChar char="•"/>
            </a:pPr>
            <a:r>
              <a:rPr lang="en-US" altLang="en-US" sz="2800" b="1"/>
              <a:t>Fold the paper so A lies on C. What do you observe? </a:t>
            </a:r>
          </a:p>
          <a:p>
            <a:pPr>
              <a:buFontTx/>
              <a:buChar char="•"/>
            </a:pPr>
            <a:endParaRPr lang="en-US" altLang="en-US" sz="2800" b="1"/>
          </a:p>
          <a:p>
            <a:pPr>
              <a:buFontTx/>
              <a:buChar char="•"/>
            </a:pPr>
            <a:r>
              <a:rPr lang="en-US" altLang="en-US" sz="2800" b="1"/>
              <a:t>Fold the paper so B lies on D. What do you observe?</a:t>
            </a:r>
          </a:p>
          <a:p>
            <a:r>
              <a:rPr lang="en-US" altLang="en-US" sz="2800" b="1"/>
              <a:t> </a:t>
            </a:r>
          </a:p>
          <a:p>
            <a:pPr>
              <a:buFontTx/>
              <a:buChar char="•"/>
            </a:pPr>
            <a:r>
              <a:rPr lang="en-US" altLang="en-US" sz="2800" b="1"/>
              <a:t>What theorem is confirmed by these Observations?</a:t>
            </a:r>
          </a:p>
        </p:txBody>
      </p:sp>
      <p:sp>
        <p:nvSpPr>
          <p:cNvPr id="6171" name="AutoShape 27">
            <a:extLst>
              <a:ext uri="{FF2B5EF4-FFF2-40B4-BE49-F238E27FC236}">
                <a16:creationId xmlns:a16="http://schemas.microsoft.com/office/drawing/2014/main" id="{C6932309-39C7-7626-40A4-05255E039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71550"/>
            <a:ext cx="609600" cy="228600"/>
          </a:xfrm>
          <a:prstGeom prst="parallelogram">
            <a:avLst>
              <a:gd name="adj" fmla="val 66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78D878-37D6-63B8-5612-1FC00A5B4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315200" cy="685800"/>
          </a:xfrm>
        </p:spPr>
        <p:txBody>
          <a:bodyPr/>
          <a:lstStyle/>
          <a:p>
            <a:r>
              <a:rPr lang="es-MX" altLang="en-US" sz="3200">
                <a:solidFill>
                  <a:schemeClr val="accent2"/>
                </a:solidFill>
                <a:latin typeface="Ravie" panose="04040805050809020602" pitchFamily="82" charset="0"/>
              </a:rPr>
              <a:t>Tests for Parallelograms</a:t>
            </a:r>
            <a:endParaRPr lang="es-ES" altLang="en-US" sz="32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D4FF79-BCF5-694C-4248-43C64B648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47B5F47-1917-D872-BDDF-76967E07B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28600"/>
            <a:ext cx="914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33537834-C76F-6117-7EE0-E5F2A793C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381000"/>
            <a:ext cx="1214437" cy="609600"/>
          </a:xfrm>
          <a:prstGeom prst="parallelogram">
            <a:avLst>
              <a:gd name="adj" fmla="val 49805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F8EF7C7C-2C3B-2498-F8B2-A862E4F5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8839200" cy="12255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Theorem 6.5</a:t>
            </a:r>
            <a:r>
              <a:rPr lang="en-US" altLang="en-US" b="1">
                <a:solidFill>
                  <a:srgbClr val="339966"/>
                </a:solidFill>
                <a:latin typeface="Arial Black" panose="020B0A04020102020204" pitchFamily="34" charset="0"/>
              </a:rPr>
              <a:t> :</a:t>
            </a: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If both pairs of opposite sides of a quadrilateral are congruent, then the quadrilateral is a parallelogram.</a:t>
            </a:r>
            <a:r>
              <a:rPr lang="es-MX" altLang="en-US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endParaRPr lang="es-ES" altLang="en-US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1F3079C3-FCA1-9AB2-C69A-7C260495C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7239000" cy="124460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Theorem 6.6:</a:t>
            </a:r>
            <a:r>
              <a:rPr lang="en-US" altLang="en-US" b="1">
                <a:solidFill>
                  <a:srgbClr val="FF6600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>
                <a:latin typeface="Arial Black" panose="020B0A04020102020204" pitchFamily="34" charset="0"/>
              </a:rPr>
              <a:t>If both pairs of opposite angles of a quadrilateral are congruent, then the quadrilateral is a parallelogram.</a:t>
            </a: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601FB4E5-86B6-065F-4CB4-26AB32CF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048000"/>
            <a:ext cx="1214438" cy="914400"/>
          </a:xfrm>
          <a:prstGeom prst="parallelogram">
            <a:avLst>
              <a:gd name="adj" fmla="val 33203"/>
            </a:avLst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D1338ECD-5BD2-0C17-1A76-0BA6D7618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27844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A</a:t>
            </a:r>
            <a:endParaRPr lang="es-ES" alt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2B07BFA1-0A35-1DEA-4C73-32F328D84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D</a:t>
            </a:r>
            <a:endParaRPr lang="es-ES" altLang="en-US"/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550EA265-B835-2FA0-023A-7ABC86938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810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A6B23E88-B314-6E9D-6261-368A576A2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819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B</a:t>
            </a:r>
            <a:endParaRPr lang="es-ES" altLang="en-US"/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CBEEBD28-AC09-EC50-687C-43FE76B8A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487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sz="2800" b="1"/>
              <a:t>If AD </a:t>
            </a:r>
            <a:r>
              <a:rPr lang="es-MX" altLang="en-US" sz="2800" b="1">
                <a:sym typeface="Symbol" panose="05050102010706020507" pitchFamily="18" charset="2"/>
              </a:rPr>
              <a:t> BC  and  AB  DC, then ABCD is a parallelogram</a:t>
            </a:r>
            <a:endParaRPr lang="es-ES" altLang="en-US" sz="2800" b="1">
              <a:sym typeface="Symbol" panose="05050102010706020507" pitchFamily="18" charset="2"/>
            </a:endParaRPr>
          </a:p>
        </p:txBody>
      </p:sp>
      <p:sp>
        <p:nvSpPr>
          <p:cNvPr id="8206" name="Text Box 14">
            <a:extLst>
              <a:ext uri="{FF2B5EF4-FFF2-40B4-BE49-F238E27FC236}">
                <a16:creationId xmlns:a16="http://schemas.microsoft.com/office/drawing/2014/main" id="{0E10F74C-3442-C5FD-92EE-817A9DD8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715000"/>
            <a:ext cx="487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n-US" sz="2800" b="1"/>
              <a:t>If &lt;A </a:t>
            </a:r>
            <a:r>
              <a:rPr lang="es-MX" altLang="en-US" sz="2800" b="1">
                <a:sym typeface="Symbol" panose="05050102010706020507" pitchFamily="18" charset="2"/>
              </a:rPr>
              <a:t> &lt;C  and  &lt;B  &lt;D, then ABCD is a parallelogram</a:t>
            </a:r>
            <a:endParaRPr lang="es-ES" altLang="en-US" sz="2800" b="1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1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 autoUpdateAnimBg="0"/>
      <p:bldP spid="8199" grpId="0" build="p" animBg="1" autoUpdateAnimBg="0"/>
      <p:bldP spid="8205" grpId="0" autoUpdateAnimBg="0"/>
      <p:bldP spid="8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7FCA748-C992-8C2A-C3E5-1BEF0EEB0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685800"/>
          </a:xfrm>
        </p:spPr>
        <p:txBody>
          <a:bodyPr/>
          <a:lstStyle/>
          <a:p>
            <a:r>
              <a:rPr lang="es-MX" altLang="en-US" sz="3200">
                <a:solidFill>
                  <a:schemeClr val="accent2"/>
                </a:solidFill>
                <a:latin typeface="Ravie" panose="04040805050809020602" pitchFamily="82" charset="0"/>
              </a:rPr>
              <a:t>Tests for Parallelograms 2</a:t>
            </a:r>
            <a:endParaRPr lang="es-ES" altLang="en-US" sz="32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119EEF-5E68-FBA3-5339-4063DC6D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B509DF73-3CF8-AC98-12BD-38F8C017C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43200"/>
            <a:ext cx="1214438" cy="609600"/>
          </a:xfrm>
          <a:prstGeom prst="parallelogram">
            <a:avLst>
              <a:gd name="adj" fmla="val 49805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EAD963E5-169A-EF7B-78B9-E1FF4C979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95600"/>
            <a:ext cx="1214438" cy="609600"/>
          </a:xfrm>
          <a:prstGeom prst="parallelogram">
            <a:avLst>
              <a:gd name="adj" fmla="val 49805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49B49DE-3E37-B9CE-6797-0C68CD516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895600"/>
            <a:ext cx="1219200" cy="609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E40B11C5-78C8-0401-ABCA-E0E9A138C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2850"/>
            <a:ext cx="8534400" cy="12255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Theorem 6.7</a:t>
            </a:r>
            <a:r>
              <a:rPr lang="en-US" altLang="en-US" b="1">
                <a:solidFill>
                  <a:srgbClr val="000066"/>
                </a:solidFill>
                <a:latin typeface="Arial Black" panose="020B0A04020102020204" pitchFamily="34" charset="0"/>
              </a:rPr>
              <a:t>: </a:t>
            </a:r>
            <a:r>
              <a:rPr lang="en-US" altLang="en-US">
                <a:latin typeface="Arial Black" panose="020B0A04020102020204" pitchFamily="34" charset="0"/>
              </a:rPr>
              <a:t>If the diagonals of a quadrilateral bisect each other, then the quadrilateral is a parallelogram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514AAE94-F81C-70CA-3614-9041419B5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819400"/>
            <a:ext cx="1214438" cy="914400"/>
          </a:xfrm>
          <a:prstGeom prst="parallelogram">
            <a:avLst>
              <a:gd name="adj" fmla="val 33203"/>
            </a:avLst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A4C98A4B-DC25-A573-5670-31581E5AF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25558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A</a:t>
            </a:r>
            <a:endParaRPr lang="es-ES" altLang="en-US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5BD315CE-B398-A1E9-FDE4-2615A891A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D</a:t>
            </a:r>
            <a:endParaRPr lang="es-ES" altLang="en-US"/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4202B2D4-AD2F-B1DB-51B8-613AFD10C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581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C</a:t>
            </a:r>
            <a:endParaRPr lang="es-ES" altLang="en-US"/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CBFF859E-27E6-1902-1E13-43323B06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59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/>
              <a:t>B</a:t>
            </a:r>
            <a:endParaRPr lang="es-ES" altLang="en-US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D787C4BB-FDC1-331D-FD25-BB9E31D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8458200" cy="1225550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chemeClr val="accent2"/>
                </a:solidFill>
                <a:latin typeface="Arial Black" panose="020B0A04020102020204" pitchFamily="34" charset="0"/>
              </a:rPr>
              <a:t>Theorem 6.8: </a:t>
            </a:r>
            <a:r>
              <a:rPr lang="en-US" altLang="en-US">
                <a:latin typeface="Arial Black" panose="020B0A04020102020204" pitchFamily="34" charset="0"/>
              </a:rPr>
              <a:t>If one pair of opposite sides of a quadrilateral is both parallel and congruent, then the quadrilateral is a parallelogram.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5BA99F4-9781-094B-F4F0-B5FE6B686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143000"/>
          </a:xfrm>
        </p:spPr>
        <p:txBody>
          <a:bodyPr/>
          <a:lstStyle/>
          <a:p>
            <a:r>
              <a:rPr lang="es-MX" altLang="en-US" sz="2400">
                <a:solidFill>
                  <a:schemeClr val="accent2"/>
                </a:solidFill>
                <a:latin typeface="Ravie" panose="04040805050809020602" pitchFamily="82" charset="0"/>
              </a:rPr>
              <a:t>A quadrilateral is a parallelogram if...</a:t>
            </a:r>
            <a:endParaRPr lang="es-ES" altLang="en-US" sz="24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84572E1-4272-C353-856D-0D277326D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F66C561-A12A-22E4-D274-5B34A0D6C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534400" cy="51435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Diagonals bisect each other. </a:t>
            </a:r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(Theorem 6.7)</a:t>
            </a:r>
            <a:r>
              <a:rPr lang="en-US" altLang="en-US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2B03852E-235E-298C-1107-69BE943B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10200"/>
            <a:ext cx="7696200" cy="87947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A pair of opposite sides is both parallel and congruent. </a:t>
            </a:r>
            <a:r>
              <a:rPr lang="en-US" altLang="en-US" b="1">
                <a:solidFill>
                  <a:schemeClr val="accent2"/>
                </a:solidFill>
                <a:latin typeface="Arial Black" panose="020B0A04020102020204" pitchFamily="34" charset="0"/>
              </a:rPr>
              <a:t>(Theorem 6.8)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B0A0168D-9311-3FE5-CE36-1E9A13E7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0"/>
            <a:ext cx="5486400" cy="87947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Both pairs of opposite sides are congruent.</a:t>
            </a:r>
            <a:r>
              <a:rPr lang="es-MX" altLang="en-US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s-MX" altLang="en-US">
                <a:solidFill>
                  <a:srgbClr val="0000CC"/>
                </a:solidFill>
                <a:latin typeface="Arial Black" panose="020B0A04020102020204" pitchFamily="34" charset="0"/>
              </a:rPr>
              <a:t>(</a:t>
            </a:r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Theorem 6.5)</a:t>
            </a:r>
            <a:endParaRPr lang="es-ES" altLang="en-US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6E437DC8-1ED5-1AB9-9E6D-116D835CE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29000"/>
            <a:ext cx="5867400" cy="87947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Both pairs of opposite angles are congruent. </a:t>
            </a:r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(Theorem 6.6)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1EDD6216-2CAB-C076-2B24-4FCCD904A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066800"/>
            <a:ext cx="5486400" cy="87947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Both pairs of opposite sides are parallel.</a:t>
            </a:r>
            <a:r>
              <a:rPr lang="es-MX" altLang="en-US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s-MX" altLang="en-US">
                <a:solidFill>
                  <a:srgbClr val="0000CC"/>
                </a:solidFill>
                <a:latin typeface="Arial Black" panose="020B0A04020102020204" pitchFamily="34" charset="0"/>
              </a:rPr>
              <a:t>(</a:t>
            </a:r>
            <a:r>
              <a:rPr lang="en-US" altLang="en-US" b="1">
                <a:solidFill>
                  <a:srgbClr val="0000CC"/>
                </a:solidFill>
                <a:latin typeface="Arial Black" panose="020B0A04020102020204" pitchFamily="34" charset="0"/>
              </a:rPr>
              <a:t>Definition)</a:t>
            </a:r>
            <a:endParaRPr lang="es-ES" altLang="en-US" b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2805E26-518E-8F47-EA79-3F6E6DC56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609600"/>
          </a:xfrm>
        </p:spPr>
        <p:txBody>
          <a:bodyPr/>
          <a:lstStyle/>
          <a:p>
            <a:r>
              <a:rPr lang="es-MX" altLang="en-US" sz="2800">
                <a:solidFill>
                  <a:schemeClr val="accent2"/>
                </a:solidFill>
                <a:latin typeface="Ravie" panose="04040805050809020602" pitchFamily="82" charset="0"/>
              </a:rPr>
              <a:t>Area of a parallelogram</a:t>
            </a:r>
            <a:endParaRPr lang="es-ES" altLang="en-US" sz="2800">
              <a:solidFill>
                <a:schemeClr val="accent2"/>
              </a:solidFill>
              <a:latin typeface="Ravie" panose="04040805050809020602" pitchFamily="82" charset="0"/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7C92FFC-3D89-52E7-766A-C0489AEAC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7696200" cy="124460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If a parallelogram has an area of 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A</a:t>
            </a: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square units, a base of 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b</a:t>
            </a: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units and a height of 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h</a:t>
            </a:r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 units, then 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A = bh.  </a:t>
            </a:r>
            <a:r>
              <a:rPr lang="en-US" altLang="en-US" sz="1800" i="1">
                <a:solidFill>
                  <a:schemeClr val="tx2"/>
                </a:solidFill>
                <a:latin typeface="Arial Black" panose="020B0A04020102020204" pitchFamily="34" charset="0"/>
              </a:rPr>
              <a:t>(Do example 1 p. 530)</a:t>
            </a:r>
            <a:endParaRPr lang="es-ES" altLang="en-US" sz="1800" b="1" i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F2561FDA-82B5-E932-F032-7DBA66DCD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8001000" cy="879475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tx2"/>
                </a:solidFill>
                <a:latin typeface="Arial Black" panose="020B0A04020102020204" pitchFamily="34" charset="0"/>
              </a:rPr>
              <a:t>The area of a region is the sum of the areas of all its non-overlapping parts</a:t>
            </a:r>
            <a:r>
              <a:rPr lang="en-US" altLang="en-US" i="1">
                <a:solidFill>
                  <a:schemeClr val="tx2"/>
                </a:solidFill>
                <a:latin typeface="Arial Black" panose="020B0A04020102020204" pitchFamily="34" charset="0"/>
              </a:rPr>
              <a:t>. </a:t>
            </a:r>
            <a:r>
              <a:rPr lang="en-US" altLang="en-US" sz="1800" i="1">
                <a:solidFill>
                  <a:schemeClr val="tx2"/>
                </a:solidFill>
                <a:latin typeface="Arial Black" panose="020B0A04020102020204" pitchFamily="34" charset="0"/>
              </a:rPr>
              <a:t>(Do example 3 p. 531)</a:t>
            </a:r>
            <a:endParaRPr lang="es-ES" altLang="en-US" b="1" i="1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  <p:sp>
        <p:nvSpPr>
          <p:cNvPr id="11269" name="AutoShape 5">
            <a:extLst>
              <a:ext uri="{FF2B5EF4-FFF2-40B4-BE49-F238E27FC236}">
                <a16:creationId xmlns:a16="http://schemas.microsoft.com/office/drawing/2014/main" id="{63C7DB9D-8FF9-4920-5E6B-19B041EE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429000"/>
            <a:ext cx="3200400" cy="914400"/>
          </a:xfrm>
          <a:prstGeom prst="parallelogram">
            <a:avLst>
              <a:gd name="adj" fmla="val 87500"/>
            </a:avLst>
          </a:prstGeom>
          <a:solidFill>
            <a:srgbClr val="FF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800080"/>
              </a:solidFill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735E0EE-8C2B-907D-A2E3-C41C02499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4257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 i="1"/>
              <a:t>b</a:t>
            </a:r>
            <a:endParaRPr lang="es-ES" altLang="en-US" sz="2800" b="1" i="1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56B633EE-9403-0CC2-063D-AF13CA57B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3350" y="3429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6B3539AF-8F60-9338-E77A-0876084B2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505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n-US" sz="2800" b="1" i="1"/>
              <a:t>h</a:t>
            </a:r>
            <a:endParaRPr lang="es-ES" altLang="en-US" sz="28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D3E313A-DE56-1BAD-58EE-FDA2F3B78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s-MX" altLang="en-US" sz="4800">
                <a:solidFill>
                  <a:schemeClr val="accent2"/>
                </a:solidFill>
                <a:latin typeface="Jokerman" panose="04090605060D06020702" pitchFamily="82" charset="0"/>
              </a:rPr>
              <a:t>Rectangles</a:t>
            </a:r>
            <a:endParaRPr lang="es-ES" altLang="en-US" sz="4800">
              <a:solidFill>
                <a:schemeClr val="accent2"/>
              </a:solidFill>
              <a:latin typeface="Jokerman" panose="04090605060D06020702" pitchFamily="82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355F4AD-2278-656C-37B2-CD9178984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7391400" cy="86042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A </a:t>
            </a:r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</a:rPr>
              <a:t>rectangle</a:t>
            </a:r>
            <a:r>
              <a:rPr lang="en-US" altLang="en-US">
                <a:latin typeface="Arial Black" panose="020B0A04020102020204" pitchFamily="34" charset="0"/>
              </a:rPr>
              <a:t> is a quadrilateral with four right angles. 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B65D1566-9A11-787E-57C7-903C7B293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8183563" cy="898525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</a:rPr>
              <a:t>Theorem 6-9</a:t>
            </a:r>
            <a:r>
              <a:rPr lang="en-US" altLang="en-US">
                <a:latin typeface="Arial Black" panose="020B0A04020102020204" pitchFamily="34" charset="0"/>
              </a:rPr>
              <a:t> : If a parallelogram is a rectangle, </a:t>
            </a:r>
          </a:p>
          <a:p>
            <a:r>
              <a:rPr lang="en-US" altLang="en-US">
                <a:latin typeface="Arial Black" panose="020B0A04020102020204" pitchFamily="34" charset="0"/>
              </a:rPr>
              <a:t>                       then its diagonals are congruent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26A8631C-AE78-4E45-0E00-18A8B7E4B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81200"/>
            <a:ext cx="16002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B70EF998-D836-0D90-D17B-8F7008618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19400"/>
            <a:ext cx="7620000" cy="122555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Arial Black" panose="020B0A04020102020204" pitchFamily="34" charset="0"/>
              </a:rPr>
              <a:t>Opp.  angles in rectangles are congruent (they are right angles) therefore</a:t>
            </a:r>
            <a:r>
              <a:rPr lang="en-US" altLang="en-US">
                <a:latin typeface="Arial Black" panose="020B0A04020102020204" pitchFamily="34" charset="0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  <a:sym typeface="Symbol" panose="05050102010706020507" pitchFamily="18" charset="2"/>
              </a:rPr>
              <a:t>rectangles are parallelograms</a:t>
            </a:r>
            <a:r>
              <a:rPr lang="en-US" altLang="en-US">
                <a:latin typeface="Arial Black" panose="020B0A04020102020204" pitchFamily="34" charset="0"/>
                <a:sym typeface="Symbol" panose="05050102010706020507" pitchFamily="18" charset="2"/>
              </a:rPr>
              <a:t> with all their properties.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B9A96705-BEEB-7431-1934-EFE630D94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715000"/>
            <a:ext cx="8975725" cy="898525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CC"/>
                </a:solidFill>
                <a:latin typeface="Arial Black" panose="020B0A04020102020204" pitchFamily="34" charset="0"/>
              </a:rPr>
              <a:t>Theorem 6-10</a:t>
            </a:r>
            <a:r>
              <a:rPr lang="en-US" altLang="en-US">
                <a:latin typeface="Arial Black" panose="020B0A04020102020204" pitchFamily="34" charset="0"/>
              </a:rPr>
              <a:t> : If the diagonals of a parallelogrma</a:t>
            </a:r>
          </a:p>
          <a:p>
            <a:r>
              <a:rPr lang="en-US" altLang="en-US">
                <a:latin typeface="Arial Black" panose="020B0A04020102020204" pitchFamily="34" charset="0"/>
              </a:rPr>
              <a:t>are congruent then the parallelogram is a rectangle</a:t>
            </a:r>
            <a:r>
              <a:rPr lang="en-US" altLang="en-US">
                <a:solidFill>
                  <a:srgbClr val="000066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1092</Words>
  <Application>Microsoft Office PowerPoint</Application>
  <PresentationFormat>On-screen Show (4:3)</PresentationFormat>
  <Paragraphs>169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Times New Roman</vt:lpstr>
      <vt:lpstr>Ravie</vt:lpstr>
      <vt:lpstr>Arial Black</vt:lpstr>
      <vt:lpstr>Symbol</vt:lpstr>
      <vt:lpstr>Jokerman</vt:lpstr>
      <vt:lpstr>Arial</vt:lpstr>
      <vt:lpstr>Diseño predeterminado</vt:lpstr>
      <vt:lpstr>Parallelograms</vt:lpstr>
      <vt:lpstr>Parallelograms (2)</vt:lpstr>
      <vt:lpstr>Parallelograms (3)</vt:lpstr>
      <vt:lpstr>Parallelograms (4)</vt:lpstr>
      <vt:lpstr>Tests for Parallelograms</vt:lpstr>
      <vt:lpstr>Tests for Parallelograms 2</vt:lpstr>
      <vt:lpstr>A quadrilateral is a parallelogram if...</vt:lpstr>
      <vt:lpstr>Area of a parallelogram</vt:lpstr>
      <vt:lpstr>Rectangles</vt:lpstr>
      <vt:lpstr>Rectangles (2)</vt:lpstr>
      <vt:lpstr>Squares and Rhombi</vt:lpstr>
      <vt:lpstr>Squares and Rhombi(2)</vt:lpstr>
      <vt:lpstr>Area of a triangle:</vt:lpstr>
      <vt:lpstr>Trapezoids</vt:lpstr>
      <vt:lpstr>Trapezoids (2)</vt:lpstr>
      <vt:lpstr>Trapezoids (3)</vt:lpstr>
      <vt:lpstr>Trapezoids (4)</vt:lpstr>
      <vt:lpstr>Area of Trapezoids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Parallelograms (2)</dc:title>
  <dc:creator>Marta Salveraglio</dc:creator>
  <cp:lastModifiedBy>Nayan GRIFFITHS</cp:lastModifiedBy>
  <cp:revision>16</cp:revision>
  <dcterms:created xsi:type="dcterms:W3CDTF">2000-02-15T02:30:21Z</dcterms:created>
  <dcterms:modified xsi:type="dcterms:W3CDTF">2023-03-24T13:38:31Z</dcterms:modified>
</cp:coreProperties>
</file>